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75" r:id="rId2"/>
    <p:sldId id="1299" r:id="rId3"/>
    <p:sldId id="1278" r:id="rId4"/>
    <p:sldId id="1282" r:id="rId5"/>
    <p:sldId id="1279" r:id="rId6"/>
    <p:sldId id="1281" r:id="rId7"/>
    <p:sldId id="1283" r:id="rId8"/>
    <p:sldId id="1291" r:id="rId9"/>
    <p:sldId id="1317" r:id="rId10"/>
    <p:sldId id="1318" r:id="rId11"/>
    <p:sldId id="1300" r:id="rId12"/>
    <p:sldId id="1302" r:id="rId13"/>
    <p:sldId id="1312" r:id="rId14"/>
    <p:sldId id="1288" r:id="rId15"/>
    <p:sldId id="1320" r:id="rId16"/>
    <p:sldId id="1315" r:id="rId17"/>
    <p:sldId id="1296" r:id="rId18"/>
    <p:sldId id="1316" r:id="rId19"/>
    <p:sldId id="1304" r:id="rId20"/>
    <p:sldId id="1314" r:id="rId21"/>
    <p:sldId id="1303" r:id="rId22"/>
    <p:sldId id="1292" r:id="rId23"/>
    <p:sldId id="1290" r:id="rId24"/>
    <p:sldId id="1319" r:id="rId25"/>
    <p:sldId id="1293" r:id="rId26"/>
    <p:sldId id="1311" r:id="rId27"/>
    <p:sldId id="1309" r:id="rId28"/>
    <p:sldId id="1310"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8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2023/9/14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7</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2023/9/14</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2023/9/14</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2023/9/14</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5" Type="http://schemas.openxmlformats.org/officeDocument/2006/relationships/hyperlink" Target="https://www.youtube.com/watch?v=60ZEci3q77A&amp;t=15s" TargetMode="External"/><Relationship Id="rId4" Type="http://schemas.openxmlformats.org/officeDocument/2006/relationships/hyperlink" Target="https://univtokyo.sharepoint.com/:p:/s/utokyoaccount/EQzRN-ZXh7NIrqab0M9pq6sBWuIoLbOMEsJwityqX0R-eA?e=4lZtaI"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hyperlink" Target="https://www.ecc.u-tokyo.ac.jp/announcement/2022/09/02_3460.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youtu.be/km-v8v_LvwM?si=mR4oHgeMudzUcxaW" TargetMode="External"/><Relationship Id="rId1" Type="http://schemas.openxmlformats.org/officeDocument/2006/relationships/slideLayout" Target="../slideLayouts/slideLayout2.xml"/><Relationship Id="rId5" Type="http://schemas.openxmlformats.org/officeDocument/2006/relationships/hyperlink" Target="https://www.ecc.u-tokyo.ac.jp/announcement/2019/03/19_2935.html" TargetMode="External"/><Relationship Id="rId4" Type="http://schemas.openxmlformats.org/officeDocument/2006/relationships/hyperlink" Target="https://utacm.adm.u-tokyo.ac.jp/webmtn/LoginServle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nivtokyo.sharepoint.com/sites/Security/SitePages/Information_Security_Education.asp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hyperlink" Target="https://utelecon.adm.u-tokyo.ac.jp/oc/#google" TargetMode="External"/><Relationship Id="rId7" Type="http://schemas.openxmlformats.org/officeDocument/2006/relationships/image" Target="../media/image3.png"/><Relationship Id="rId12" Type="http://schemas.openxmlformats.org/officeDocument/2006/relationships/hyperlink" Target="https://u-tokyo-ac-jp.zoom.us/" TargetMode="External"/><Relationship Id="rId17" Type="http://schemas.openxmlformats.org/officeDocument/2006/relationships/image" Target="../media/image16.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13.jpe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s://mail.google.com/" TargetMode="External"/><Relationship Id="rId19" Type="http://schemas.openxmlformats.org/officeDocument/2006/relationships/image" Target="../media/image18.png"/><Relationship Id="rId4" Type="http://schemas.openxmlformats.org/officeDocument/2006/relationships/hyperlink" Target="https://utas.adm.u-tokyo.ac.jp/" TargetMode="External"/><Relationship Id="rId9" Type="http://schemas.openxmlformats.org/officeDocument/2006/relationships/image" Target="../media/image12.png"/><Relationship Id="rId14" Type="http://schemas.openxmlformats.org/officeDocument/2006/relationships/hyperlink" Target="https://utelecon.webex.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4.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2.png"/><Relationship Id="rId5" Type="http://schemas.microsoft.com/office/2007/relationships/media" Target="../media/media3.mp4"/><Relationship Id="rId10" Type="http://schemas.openxmlformats.org/officeDocument/2006/relationships/image" Target="../media/image21.png"/><Relationship Id="rId4" Type="http://schemas.openxmlformats.org/officeDocument/2006/relationships/video" Target="../media/media2.mp4"/><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9741243" cy="1512888"/>
          </a:xfrm>
        </p:spPr>
        <p:txBody>
          <a:bodyPr>
            <a:noAutofit/>
          </a:bodyPr>
          <a:lstStyle/>
          <a:p>
            <a:pPr algn="l"/>
            <a:r>
              <a:rPr kumimoji="1" lang="ja-JP" altLang="en-US"/>
              <a:t>セキュリティ</a:t>
            </a:r>
            <a:r>
              <a:rPr lang="ja-JP" altLang="en-US"/>
              <a:t>と多要素認証</a:t>
            </a:r>
            <a:endParaRPr kumimoji="1" lang="ja-JP" altLang="en-US"/>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0" y="365125"/>
            <a:ext cx="12192000" cy="1325563"/>
          </a:xfrm>
        </p:spPr>
        <p:txBody>
          <a:bodyPr>
            <a:normAutofit/>
          </a:bodyPr>
          <a:lstStyle/>
          <a:p>
            <a:r>
              <a:rPr kumimoji="1" lang="ja-JP" altLang="en-US"/>
              <a:t>本学の多要素認証利用率</a:t>
            </a:r>
            <a:r>
              <a:rPr kumimoji="1" lang="en-US" altLang="ja-JP"/>
              <a:t>100%</a:t>
            </a:r>
            <a:r>
              <a:rPr kumimoji="1" lang="ja-JP" altLang="en-US"/>
              <a:t>を目指しています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など</a:t>
            </a:r>
            <a:endParaRPr lang="en-US" altLang="ja-JP" dirty="0"/>
          </a:p>
          <a:p>
            <a:r>
              <a:rPr kumimoji="1" lang="ja-JP" altLang="en-US" dirty="0"/>
              <a:t>多要素認証なしは</a:t>
            </a:r>
            <a:r>
              <a:rPr kumimoji="1" lang="ja-JP" altLang="en-US" dirty="0">
                <a:solidFill>
                  <a:srgbClr val="FF0000"/>
                </a:solidFill>
              </a:rPr>
              <a:t>無防備</a:t>
            </a:r>
            <a:r>
              <a:rPr kumimoji="1" lang="ja-JP" altLang="en-US" dirty="0"/>
              <a:t>です</a:t>
            </a:r>
            <a:endParaRPr kumimoji="1" lang="en-US" altLang="ja-JP" dirty="0"/>
          </a:p>
          <a:p>
            <a:pPr lvl="1"/>
            <a:r>
              <a:rPr kumimoji="1" lang="ja-JP" altLang="en-US" dirty="0">
                <a:hlinkClick r:id="rId5"/>
              </a:rPr>
              <a:t>どのくらい</a:t>
            </a:r>
            <a:r>
              <a:rPr lang="ja-JP" altLang="en-US" dirty="0"/>
              <a:t>無防備か</a:t>
            </a:r>
            <a:r>
              <a:rPr kumimoji="1" lang="en-US" altLang="ja-JP"/>
              <a:t>?</a:t>
            </a:r>
            <a:endParaRPr kumimoji="1"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D492B-B5C9-23E4-8A08-F22C64615180}"/>
              </a:ext>
            </a:extLst>
          </p:cNvPr>
          <p:cNvSpPr>
            <a:spLocks noGrp="1"/>
          </p:cNvSpPr>
          <p:nvPr>
            <p:ph type="title"/>
          </p:nvPr>
        </p:nvSpPr>
        <p:spPr/>
        <p:txBody>
          <a:bodyPr/>
          <a:lstStyle/>
          <a:p>
            <a:r>
              <a:rPr kumimoji="1" lang="ja-JP" altLang="en-US"/>
              <a:t>お願い</a:t>
            </a:r>
          </a:p>
        </p:txBody>
      </p:sp>
      <p:sp>
        <p:nvSpPr>
          <p:cNvPr id="3" name="コンテンツ プレースホルダー 2">
            <a:extLst>
              <a:ext uri="{FF2B5EF4-FFF2-40B4-BE49-F238E27FC236}">
                <a16:creationId xmlns:a16="http://schemas.microsoft.com/office/drawing/2014/main" id="{88092FA8-1133-AD8E-DE2D-911923D339E1}"/>
              </a:ext>
            </a:extLst>
          </p:cNvPr>
          <p:cNvSpPr>
            <a:spLocks noGrp="1"/>
          </p:cNvSpPr>
          <p:nvPr>
            <p:ph idx="1"/>
          </p:nvPr>
        </p:nvSpPr>
        <p:spPr>
          <a:xfrm>
            <a:off x="729049" y="1957952"/>
            <a:ext cx="11071654" cy="4228954"/>
          </a:xfrm>
        </p:spPr>
        <p:txBody>
          <a:bodyPr>
            <a:normAutofit/>
          </a:bodyPr>
          <a:lstStyle/>
          <a:p>
            <a:r>
              <a:rPr lang="ja-JP" altLang="en-US"/>
              <a:t>必要性を理解し</a:t>
            </a:r>
            <a:r>
              <a:rPr kumimoji="1" lang="ja-JP" altLang="en-US"/>
              <a:t>「多要素認証はセキュリティ向上のため」と伝え、普及にご協力ください</a:t>
            </a:r>
            <a:endParaRPr kumimoji="1" lang="en-US" altLang="ja-JP"/>
          </a:p>
          <a:p>
            <a:pPr lvl="1"/>
            <a:r>
              <a:rPr lang="en-US" altLang="ja-JP">
                <a:solidFill>
                  <a:srgbClr val="F010D5"/>
                </a:solidFill>
              </a:rPr>
              <a:t>UTokyo Slack</a:t>
            </a:r>
            <a:r>
              <a:rPr lang="ja-JP" altLang="en-US">
                <a:solidFill>
                  <a:srgbClr val="F010D5"/>
                </a:solidFill>
              </a:rPr>
              <a:t>を使いたければ多要素、ではなく</a:t>
            </a:r>
            <a:endParaRPr kumimoji="1" lang="en-US" altLang="ja-JP">
              <a:solidFill>
                <a:srgbClr val="F010D5"/>
              </a:solidFill>
            </a:endParaRPr>
          </a:p>
          <a:p>
            <a:r>
              <a:rPr lang="en-US" altLang="ja-JP"/>
              <a:t>Slack</a:t>
            </a:r>
            <a:r>
              <a:rPr lang="ja-JP" altLang="en-US"/>
              <a:t>のみならず、</a:t>
            </a:r>
            <a:r>
              <a:rPr lang="en-US" altLang="ja-JP"/>
              <a:t>UTAS, ITC-LMS, Microsoft, </a:t>
            </a:r>
            <a:r>
              <a:rPr lang="ja-JP" altLang="en-US"/>
              <a:t>あらゆるサービスのセキュリティ向上のため</a:t>
            </a:r>
            <a:endParaRPr lang="en-US" altLang="ja-JP"/>
          </a:p>
          <a:p>
            <a:r>
              <a:rPr lang="ja-JP" altLang="en-US"/>
              <a:t>多要素認証が業務に支障をきたす場合、やめるのではなくご相談ください</a:t>
            </a:r>
            <a:endParaRPr lang="en-US" altLang="ja-JP"/>
          </a:p>
        </p:txBody>
      </p:sp>
      <p:sp>
        <p:nvSpPr>
          <p:cNvPr id="4" name="日付プレースホルダー 3">
            <a:extLst>
              <a:ext uri="{FF2B5EF4-FFF2-40B4-BE49-F238E27FC236}">
                <a16:creationId xmlns:a16="http://schemas.microsoft.com/office/drawing/2014/main" id="{9B03FECB-4B01-F3F2-CD69-2643E7C619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70E26D-76A4-1993-F2CA-71B5DEA43C8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5A90C81-DA2A-262B-6207-DEB26FA30A9D}"/>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18" name="グループ化 17">
            <a:extLst>
              <a:ext uri="{FF2B5EF4-FFF2-40B4-BE49-F238E27FC236}">
                <a16:creationId xmlns:a16="http://schemas.microsoft.com/office/drawing/2014/main" id="{4CCABF4A-08ED-B01D-01D2-39ECDD5BCA7E}"/>
              </a:ext>
            </a:extLst>
          </p:cNvPr>
          <p:cNvGrpSpPr/>
          <p:nvPr/>
        </p:nvGrpSpPr>
        <p:grpSpPr>
          <a:xfrm>
            <a:off x="8485433" y="4970260"/>
            <a:ext cx="2977518" cy="1887740"/>
            <a:chOff x="4664370" y="4304084"/>
            <a:chExt cx="3595088" cy="2279278"/>
          </a:xfrm>
        </p:grpSpPr>
        <p:pic>
          <p:nvPicPr>
            <p:cNvPr id="7" name="図 6" descr="スーツを着た人の絵&#10;&#10;中程度の精度で自動的に生成された説明">
              <a:extLst>
                <a:ext uri="{FF2B5EF4-FFF2-40B4-BE49-F238E27FC236}">
                  <a16:creationId xmlns:a16="http://schemas.microsoft.com/office/drawing/2014/main" id="{963FC310-DF17-7DFF-FE80-EC2068FA2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8" name="テキスト ボックス 7">
              <a:extLst>
                <a:ext uri="{FF2B5EF4-FFF2-40B4-BE49-F238E27FC236}">
                  <a16:creationId xmlns:a16="http://schemas.microsoft.com/office/drawing/2014/main" id="{C1256919-5F78-24C7-2088-E2D11D26B013}"/>
                </a:ext>
              </a:extLst>
            </p:cNvPr>
            <p:cNvSpPr txBox="1"/>
            <p:nvPr/>
          </p:nvSpPr>
          <p:spPr>
            <a:xfrm rot="19722176">
              <a:off x="4664370" y="5823775"/>
              <a:ext cx="2339102" cy="307778"/>
            </a:xfrm>
            <a:prstGeom prst="rect">
              <a:avLst/>
            </a:prstGeom>
            <a:noFill/>
          </p:spPr>
          <p:txBody>
            <a:bodyPr wrap="none" rtlCol="0">
              <a:spAutoFit/>
            </a:bodyPr>
            <a:lstStyle/>
            <a:p>
              <a:r>
                <a:rPr lang="ja-JP" altLang="en-US" sz="1400"/>
                <a:t>多要素認証ご利用ください</a:t>
              </a:r>
            </a:p>
          </p:txBody>
        </p:sp>
        <p:cxnSp>
          <p:nvCxnSpPr>
            <p:cNvPr id="10" name="直線コネクタ 9">
              <a:extLst>
                <a:ext uri="{FF2B5EF4-FFF2-40B4-BE49-F238E27FC236}">
                  <a16:creationId xmlns:a16="http://schemas.microsoft.com/office/drawing/2014/main" id="{7966F284-4624-1AA9-D1B6-A82E46BE99A4}"/>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8329967-CC7A-1C31-38BE-5ED3788484E4}"/>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53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84C49-F23C-2D15-2DB0-32C447592110}"/>
              </a:ext>
            </a:extLst>
          </p:cNvPr>
          <p:cNvSpPr>
            <a:spLocks noGrp="1"/>
          </p:cNvSpPr>
          <p:nvPr>
            <p:ph type="title"/>
          </p:nvPr>
        </p:nvSpPr>
        <p:spPr/>
        <p:txBody>
          <a:bodyPr>
            <a:normAutofit/>
          </a:bodyPr>
          <a:lstStyle/>
          <a:p>
            <a:r>
              <a:rPr kumimoji="1" lang="en-US" altLang="ja-JP"/>
              <a:t>Google</a:t>
            </a:r>
            <a:r>
              <a:rPr kumimoji="1" lang="ja-JP" altLang="en-US"/>
              <a:t>も多要素（</a:t>
            </a:r>
            <a:r>
              <a:rPr kumimoji="1" lang="en-US" altLang="ja-JP"/>
              <a:t>2</a:t>
            </a:r>
            <a:r>
              <a:rPr kumimoji="1" lang="ja-JP" altLang="en-US"/>
              <a:t>段階）認証</a:t>
            </a:r>
            <a:r>
              <a:rPr lang="ja-JP" altLang="en-US"/>
              <a:t>！</a:t>
            </a:r>
            <a:endParaRPr kumimoji="1" lang="ja-JP" altLang="en-US"/>
          </a:p>
        </p:txBody>
      </p:sp>
      <p:sp>
        <p:nvSpPr>
          <p:cNvPr id="4" name="日付プレースホルダー 3">
            <a:extLst>
              <a:ext uri="{FF2B5EF4-FFF2-40B4-BE49-F238E27FC236}">
                <a16:creationId xmlns:a16="http://schemas.microsoft.com/office/drawing/2014/main" id="{497385CA-7B6C-34D4-48A8-5FEFEE1A2F1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4CCB83B-F7C2-CD9A-23BF-9FB83DF514C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C57DD6A-8909-804E-585C-E3F6088D6D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12" name="グループ化 11">
            <a:extLst>
              <a:ext uri="{FF2B5EF4-FFF2-40B4-BE49-F238E27FC236}">
                <a16:creationId xmlns:a16="http://schemas.microsoft.com/office/drawing/2014/main" id="{AA12D421-A547-7A18-F2EF-1FBF70B12DFB}"/>
              </a:ext>
            </a:extLst>
          </p:cNvPr>
          <p:cNvGrpSpPr/>
          <p:nvPr/>
        </p:nvGrpSpPr>
        <p:grpSpPr>
          <a:xfrm>
            <a:off x="1833095" y="4538618"/>
            <a:ext cx="4872060" cy="2044744"/>
            <a:chOff x="139593" y="4020864"/>
            <a:chExt cx="5608063" cy="2353636"/>
          </a:xfrm>
        </p:grpSpPr>
        <p:pic>
          <p:nvPicPr>
            <p:cNvPr id="8" name="図 7">
              <a:extLst>
                <a:ext uri="{FF2B5EF4-FFF2-40B4-BE49-F238E27FC236}">
                  <a16:creationId xmlns:a16="http://schemas.microsoft.com/office/drawing/2014/main" id="{46A8D1F5-12AF-C00C-8662-DC12A56554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593" y="4039014"/>
              <a:ext cx="1302013" cy="2335486"/>
            </a:xfrm>
            <a:prstGeom prst="rect">
              <a:avLst/>
            </a:prstGeom>
          </p:spPr>
        </p:pic>
        <p:pic>
          <p:nvPicPr>
            <p:cNvPr id="10" name="図 9">
              <a:extLst>
                <a:ext uri="{FF2B5EF4-FFF2-40B4-BE49-F238E27FC236}">
                  <a16:creationId xmlns:a16="http://schemas.microsoft.com/office/drawing/2014/main" id="{61684576-1C73-080A-0ECF-A759D98A44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643" y="4020864"/>
              <a:ext cx="1302013" cy="2335486"/>
            </a:xfrm>
            <a:prstGeom prst="rect">
              <a:avLst/>
            </a:prstGeom>
          </p:spPr>
        </p:pic>
        <p:sp>
          <p:nvSpPr>
            <p:cNvPr id="7" name="テキスト ボックス 6">
              <a:extLst>
                <a:ext uri="{FF2B5EF4-FFF2-40B4-BE49-F238E27FC236}">
                  <a16:creationId xmlns:a16="http://schemas.microsoft.com/office/drawing/2014/main" id="{186B5D2A-D8E0-EB36-5786-4808F0863770}"/>
                </a:ext>
              </a:extLst>
            </p:cNvPr>
            <p:cNvSpPr txBox="1"/>
            <p:nvPr/>
          </p:nvSpPr>
          <p:spPr>
            <a:xfrm rot="196969">
              <a:off x="1810104" y="4591772"/>
              <a:ext cx="2869596" cy="425126"/>
            </a:xfrm>
            <a:prstGeom prst="rect">
              <a:avLst/>
            </a:prstGeom>
            <a:noFill/>
          </p:spPr>
          <p:txBody>
            <a:bodyPr wrap="none" rtlCol="0">
              <a:spAutoFit/>
            </a:bodyPr>
            <a:lstStyle/>
            <a:p>
              <a:r>
                <a:rPr lang="ja-JP" altLang="en-US"/>
                <a:t>よし多要素認証だっ！</a:t>
              </a:r>
            </a:p>
          </p:txBody>
        </p:sp>
        <p:cxnSp>
          <p:nvCxnSpPr>
            <p:cNvPr id="11" name="直線コネクタ 10">
              <a:extLst>
                <a:ext uri="{FF2B5EF4-FFF2-40B4-BE49-F238E27FC236}">
                  <a16:creationId xmlns:a16="http://schemas.microsoft.com/office/drawing/2014/main" id="{65FC0157-2AD7-9B97-4FCE-EC151D65F66B}"/>
                </a:ext>
              </a:extLst>
            </p:cNvPr>
            <p:cNvCxnSpPr>
              <a:cxnSpLocks/>
            </p:cNvCxnSpPr>
            <p:nvPr/>
          </p:nvCxnSpPr>
          <p:spPr>
            <a:xfrm flipV="1">
              <a:off x="1324000" y="4431237"/>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1B29C40-7284-025E-2D2D-CE9284759801}"/>
                </a:ext>
              </a:extLst>
            </p:cNvPr>
            <p:cNvCxnSpPr>
              <a:cxnSpLocks/>
            </p:cNvCxnSpPr>
            <p:nvPr/>
          </p:nvCxnSpPr>
          <p:spPr>
            <a:xfrm>
              <a:off x="1376631" y="4913845"/>
              <a:ext cx="1547568" cy="69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28A7ECA-F851-A08B-D4CD-5273C73BFBB4}"/>
                </a:ext>
              </a:extLst>
            </p:cNvPr>
            <p:cNvCxnSpPr>
              <a:cxnSpLocks/>
            </p:cNvCxnSpPr>
            <p:nvPr/>
          </p:nvCxnSpPr>
          <p:spPr>
            <a:xfrm flipH="1" flipV="1">
              <a:off x="3059832" y="4500320"/>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6DC195E-BBB3-17CE-BC85-29F6CED4FB32}"/>
                </a:ext>
              </a:extLst>
            </p:cNvPr>
            <p:cNvCxnSpPr>
              <a:cxnSpLocks/>
            </p:cNvCxnSpPr>
            <p:nvPr/>
          </p:nvCxnSpPr>
          <p:spPr>
            <a:xfrm flipH="1">
              <a:off x="3112463" y="4982928"/>
              <a:ext cx="1547568" cy="69083"/>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 name="az_recorder_20230315_134908">
            <a:hlinkClick r:id="" action="ppaction://media"/>
            <a:extLst>
              <a:ext uri="{FF2B5EF4-FFF2-40B4-BE49-F238E27FC236}">
                <a16:creationId xmlns:a16="http://schemas.microsoft.com/office/drawing/2014/main" id="{73D306DC-C931-A724-BF63-CA8F910037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089016" y="2055763"/>
            <a:ext cx="1985039" cy="4300587"/>
          </a:xfrm>
          <a:prstGeom prst="rect">
            <a:avLst/>
          </a:prstGeom>
        </p:spPr>
      </p:pic>
      <p:sp>
        <p:nvSpPr>
          <p:cNvPr id="3" name="コンテンツ プレースホルダー 2">
            <a:extLst>
              <a:ext uri="{FF2B5EF4-FFF2-40B4-BE49-F238E27FC236}">
                <a16:creationId xmlns:a16="http://schemas.microsoft.com/office/drawing/2014/main" id="{19BF888F-8BCE-271C-3CF6-AC586C05541F}"/>
              </a:ext>
            </a:extLst>
          </p:cNvPr>
          <p:cNvSpPr>
            <a:spLocks noGrp="1"/>
          </p:cNvSpPr>
          <p:nvPr>
            <p:ph idx="1"/>
          </p:nvPr>
        </p:nvSpPr>
        <p:spPr>
          <a:xfrm>
            <a:off x="370703" y="2055762"/>
            <a:ext cx="9504817" cy="3738961"/>
          </a:xfrm>
        </p:spPr>
        <p:txBody>
          <a:bodyPr>
            <a:normAutofit/>
          </a:bodyPr>
          <a:lstStyle/>
          <a:p>
            <a:r>
              <a:rPr lang="ja-JP" altLang="en-US"/>
              <a:t>スマホでの認証操作は</a:t>
            </a:r>
            <a:r>
              <a:rPr lang="en-US" altLang="ja-JP"/>
              <a:t>Microsoft Authenticator</a:t>
            </a:r>
            <a:r>
              <a:rPr lang="ja-JP" altLang="en-US"/>
              <a:t>よりも簡単です</a:t>
            </a:r>
            <a:endParaRPr lang="en-US" altLang="ja-JP"/>
          </a:p>
          <a:p>
            <a:r>
              <a:rPr kumimoji="1" lang="ja-JP" altLang="en-US"/>
              <a:t>スマホに特別なアプリのインストール不要</a:t>
            </a:r>
            <a:endParaRPr kumimoji="1" lang="en-US" altLang="ja-JP"/>
          </a:p>
          <a:p>
            <a:pPr lvl="1"/>
            <a:r>
              <a:rPr lang="ja-JP" altLang="en-US"/>
              <a:t>スマホ上で</a:t>
            </a:r>
            <a:r>
              <a:rPr lang="en-US" altLang="ja-JP"/>
              <a:t>Google</a:t>
            </a:r>
            <a:r>
              <a:rPr lang="ja-JP" altLang="en-US"/>
              <a:t>アプリ（</a:t>
            </a:r>
            <a:r>
              <a:rPr lang="en-US" altLang="ja-JP"/>
              <a:t>Gmail</a:t>
            </a:r>
            <a:r>
              <a:rPr lang="ja-JP" altLang="en-US"/>
              <a:t>など）、</a:t>
            </a:r>
            <a:r>
              <a:rPr lang="en-US" altLang="ja-JP"/>
              <a:t>Google</a:t>
            </a:r>
            <a:r>
              <a:rPr lang="ja-JP" altLang="en-US"/>
              <a:t>アカウントを設定しておけばよい</a:t>
            </a:r>
            <a:endParaRPr lang="en-US" altLang="ja-JP"/>
          </a:p>
        </p:txBody>
      </p:sp>
    </p:spTree>
    <p:extLst>
      <p:ext uri="{BB962C8B-B14F-4D97-AF65-F5344CB8AC3E}">
        <p14:creationId xmlns:p14="http://schemas.microsoft.com/office/powerpoint/2010/main" val="41230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955AF-F3E9-E242-9FE6-81FD6D543FDD}"/>
              </a:ext>
            </a:extLst>
          </p:cNvPr>
          <p:cNvSpPr>
            <a:spLocks noGrp="1"/>
          </p:cNvSpPr>
          <p:nvPr>
            <p:ph type="title"/>
          </p:nvPr>
        </p:nvSpPr>
        <p:spPr>
          <a:xfrm>
            <a:off x="655320" y="274638"/>
            <a:ext cx="11430000" cy="1143000"/>
          </a:xfrm>
        </p:spPr>
        <p:txBody>
          <a:bodyPr>
            <a:normAutofit fontScale="90000"/>
          </a:bodyPr>
          <a:lstStyle/>
          <a:p>
            <a:r>
              <a:rPr kumimoji="1" lang="en-US" altLang="ja-JP"/>
              <a:t>Google</a:t>
            </a:r>
            <a:r>
              <a:rPr kumimoji="1" lang="ja-JP" altLang="en-US"/>
              <a:t>の</a:t>
            </a:r>
            <a:r>
              <a:rPr kumimoji="1" lang="en-US" altLang="ja-JP"/>
              <a:t>2</a:t>
            </a:r>
            <a:r>
              <a:rPr kumimoji="1" lang="ja-JP" altLang="en-US"/>
              <a:t>段階認証が推奨されるなるほどな理由</a:t>
            </a:r>
          </a:p>
        </p:txBody>
      </p:sp>
      <p:sp>
        <p:nvSpPr>
          <p:cNvPr id="3" name="コンテンツ プレースホルダー 2">
            <a:extLst>
              <a:ext uri="{FF2B5EF4-FFF2-40B4-BE49-F238E27FC236}">
                <a16:creationId xmlns:a16="http://schemas.microsoft.com/office/drawing/2014/main" id="{CD8D2E1D-867A-B4EC-C4FF-8C4479F7059F}"/>
              </a:ext>
            </a:extLst>
          </p:cNvPr>
          <p:cNvSpPr>
            <a:spLocks noGrp="1"/>
          </p:cNvSpPr>
          <p:nvPr>
            <p:ph idx="1"/>
          </p:nvPr>
        </p:nvSpPr>
        <p:spPr>
          <a:xfrm>
            <a:off x="152400" y="2001203"/>
            <a:ext cx="12039600" cy="4636674"/>
          </a:xfrm>
        </p:spPr>
        <p:txBody>
          <a:bodyPr>
            <a:normAutofit fontScale="92500" lnSpcReduction="10000"/>
          </a:bodyPr>
          <a:lstStyle/>
          <a:p>
            <a:r>
              <a:rPr kumimoji="1" lang="en-US" altLang="ja-JP" dirty="0"/>
              <a:t>Google</a:t>
            </a:r>
            <a:r>
              <a:rPr kumimoji="1" lang="ja-JP" altLang="en-US" dirty="0"/>
              <a:t>は</a:t>
            </a:r>
            <a:r>
              <a:rPr lang="ja-JP" altLang="en-US" dirty="0"/>
              <a:t>我々</a:t>
            </a:r>
            <a:r>
              <a:rPr kumimoji="1" lang="ja-JP" altLang="en-US" dirty="0"/>
              <a:t>も詳細のわからない「総合的な」基準で</a:t>
            </a:r>
            <a:r>
              <a:rPr kumimoji="1" lang="ja-JP" altLang="en-US" dirty="0">
                <a:hlinkClick r:id="rId2"/>
              </a:rPr>
              <a:t>怪しげなサインインを</a:t>
            </a:r>
            <a:r>
              <a:rPr lang="ja-JP" altLang="en-US" dirty="0">
                <a:hlinkClick r:id="rId2"/>
              </a:rPr>
              <a:t>拒絶</a:t>
            </a:r>
            <a:r>
              <a:rPr kumimoji="1" lang="ja-JP" altLang="en-US" dirty="0"/>
              <a:t>しています</a:t>
            </a:r>
            <a:endParaRPr kumimoji="1" lang="en-US" altLang="ja-JP" dirty="0"/>
          </a:p>
          <a:p>
            <a:pPr lvl="1"/>
            <a:r>
              <a:rPr lang="ja-JP" altLang="en-US" dirty="0"/>
              <a:t>パスワードが合っていても、いつもと違う場所、端末、</a:t>
            </a:r>
            <a:r>
              <a:rPr lang="en-US" altLang="ja-JP" dirty="0"/>
              <a:t>IP</a:t>
            </a:r>
            <a:r>
              <a:rPr lang="ja-JP" altLang="en-US" dirty="0"/>
              <a:t>アドレスからのサインインを「怪しい」として拒絶している模様</a:t>
            </a:r>
            <a:endParaRPr lang="en-US" altLang="ja-JP" dirty="0"/>
          </a:p>
          <a:p>
            <a:pPr lvl="1"/>
            <a:r>
              <a:rPr lang="ja-JP" altLang="en-US" i="1" dirty="0">
                <a:solidFill>
                  <a:srgbClr val="F010D5"/>
                </a:solidFill>
              </a:rPr>
              <a:t>お客様が所有するアカウントであることを確認できませんでした。</a:t>
            </a:r>
            <a:endParaRPr lang="en-US" altLang="ja-JP" i="1" dirty="0">
              <a:solidFill>
                <a:srgbClr val="F010D5"/>
              </a:solidFill>
            </a:endParaRPr>
          </a:p>
          <a:p>
            <a:pPr lvl="1"/>
            <a:r>
              <a:rPr lang="en-US" altLang="ja-JP" i="1" dirty="0">
                <a:solidFill>
                  <a:srgbClr val="F010D5"/>
                </a:solidFill>
              </a:rPr>
              <a:t>Google couldn't verify this account belongs to you. Try again later or use Account Recovery for help. </a:t>
            </a:r>
          </a:p>
          <a:p>
            <a:r>
              <a:rPr lang="en-US" altLang="ja-JP" dirty="0"/>
              <a:t>2</a:t>
            </a:r>
            <a:r>
              <a:rPr lang="ja-JP" altLang="en-US" dirty="0"/>
              <a:t>段階認証設定すると「怪しさ」が減り、拒絶されることがなくなるという仕組み</a:t>
            </a:r>
          </a:p>
          <a:p>
            <a:pPr lvl="1"/>
            <a:r>
              <a:rPr kumimoji="1" lang="ja-JP" altLang="en-US" dirty="0">
                <a:solidFill>
                  <a:srgbClr val="F010D5"/>
                </a:solidFill>
              </a:rPr>
              <a:t>中国からの学生</a:t>
            </a:r>
            <a:r>
              <a:rPr lang="ja-JP" altLang="en-US" dirty="0">
                <a:solidFill>
                  <a:srgbClr val="F010D5"/>
                </a:solidFill>
              </a:rPr>
              <a:t>で</a:t>
            </a:r>
            <a:r>
              <a:rPr kumimoji="1" lang="ja-JP" altLang="en-US" dirty="0">
                <a:solidFill>
                  <a:srgbClr val="F010D5"/>
                </a:solidFill>
              </a:rPr>
              <a:t>複数の事例</a:t>
            </a:r>
            <a:r>
              <a:rPr kumimoji="1" lang="ja-JP" altLang="en-US" dirty="0"/>
              <a:t>が観測されています</a:t>
            </a:r>
            <a:endParaRPr kumimoji="1" lang="en-US" altLang="ja-JP" dirty="0"/>
          </a:p>
        </p:txBody>
      </p:sp>
      <p:sp>
        <p:nvSpPr>
          <p:cNvPr id="4" name="日付プレースホルダー 3">
            <a:extLst>
              <a:ext uri="{FF2B5EF4-FFF2-40B4-BE49-F238E27FC236}">
                <a16:creationId xmlns:a16="http://schemas.microsoft.com/office/drawing/2014/main" id="{D9D37A8A-0C72-4E36-EBC4-BA7994A1D21C}"/>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70DFB7FB-D50C-64BC-9424-B0A6C5AFF4A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F81D89B-675B-B0B8-7596-2D65BBAC7C84}"/>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Tree>
    <p:extLst>
      <p:ext uri="{BB962C8B-B14F-4D97-AF65-F5344CB8AC3E}">
        <p14:creationId xmlns:p14="http://schemas.microsoft.com/office/powerpoint/2010/main" val="154980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C041269-B6E1-49DE-80B8-78135E25D335}"/>
              </a:ext>
            </a:extLst>
          </p:cNvPr>
          <p:cNvSpPr>
            <a:spLocks noGrp="1"/>
          </p:cNvSpPr>
          <p:nvPr>
            <p:ph type="body" idx="4294967295"/>
          </p:nvPr>
        </p:nvSpPr>
        <p:spPr>
          <a:xfrm>
            <a:off x="1981200" y="4700575"/>
            <a:ext cx="9115168" cy="1325563"/>
          </a:xfrm>
        </p:spPr>
        <p:txBody>
          <a:bodyPr/>
          <a:lstStyle/>
          <a:p>
            <a:r>
              <a:rPr lang="en-US" altLang="ja-JP" err="1">
                <a:hlinkClick r:id="rId2"/>
              </a:rPr>
              <a:t>utac</a:t>
            </a:r>
            <a:r>
              <a:rPr lang="ja-JP" altLang="en-US">
                <a:hlinkClick r:id="rId2"/>
              </a:rPr>
              <a:t>多要素認証設定方法</a:t>
            </a:r>
            <a:r>
              <a:rPr lang="ja-JP" altLang="en-US"/>
              <a:t>（初めての方向けに「ゆっくり」解説していますので後ほどご覧ください）</a:t>
            </a:r>
            <a:endParaRPr kumimoji="1" lang="ja-JP" altLang="en-US"/>
          </a:p>
        </p:txBody>
      </p:sp>
      <p:sp>
        <p:nvSpPr>
          <p:cNvPr id="2" name="タイトル 1">
            <a:extLst>
              <a:ext uri="{FF2B5EF4-FFF2-40B4-BE49-F238E27FC236}">
                <a16:creationId xmlns:a16="http://schemas.microsoft.com/office/drawing/2014/main" id="{FA5B1B77-7F6E-4E41-B168-EC56B8290811}"/>
              </a:ext>
            </a:extLst>
          </p:cNvPr>
          <p:cNvSpPr>
            <a:spLocks noGrp="1"/>
          </p:cNvSpPr>
          <p:nvPr>
            <p:ph type="title"/>
          </p:nvPr>
        </p:nvSpPr>
        <p:spPr/>
        <p:txBody>
          <a:bodyPr/>
          <a:lstStyle/>
          <a:p>
            <a:r>
              <a:rPr lang="ja-JP" altLang="en-US"/>
              <a:t>設定方法説明ページ・動画</a:t>
            </a:r>
            <a:endParaRPr kumimoji="1" lang="ja-JP" altLang="en-US"/>
          </a:p>
        </p:txBody>
      </p:sp>
      <p:graphicFrame>
        <p:nvGraphicFramePr>
          <p:cNvPr id="7" name="表 7">
            <a:extLst>
              <a:ext uri="{FF2B5EF4-FFF2-40B4-BE49-F238E27FC236}">
                <a16:creationId xmlns:a16="http://schemas.microsoft.com/office/drawing/2014/main" id="{4E0BE75E-6287-4FE7-BCF8-2B4BFB7D5115}"/>
              </a:ext>
            </a:extLst>
          </p:cNvPr>
          <p:cNvGraphicFramePr>
            <a:graphicFrameLocks noGrp="1"/>
          </p:cNvGraphicFramePr>
          <p:nvPr>
            <p:ph idx="1"/>
            <p:extLst>
              <p:ext uri="{D42A27DB-BD31-4B8C-83A1-F6EECF244321}">
                <p14:modId xmlns:p14="http://schemas.microsoft.com/office/powerpoint/2010/main" val="4140136426"/>
              </p:ext>
            </p:extLst>
          </p:nvPr>
        </p:nvGraphicFramePr>
        <p:xfrm>
          <a:off x="950815" y="2030213"/>
          <a:ext cx="10605315" cy="2340150"/>
        </p:xfrm>
        <a:graphic>
          <a:graphicData uri="http://schemas.openxmlformats.org/drawingml/2006/table">
            <a:tbl>
              <a:tblPr firstRow="1" bandRow="1">
                <a:tableStyleId>{5C22544A-7EE6-4342-B048-85BDC9FD1C3A}</a:tableStyleId>
              </a:tblPr>
              <a:tblGrid>
                <a:gridCol w="1424423">
                  <a:extLst>
                    <a:ext uri="{9D8B030D-6E8A-4147-A177-3AD203B41FA5}">
                      <a16:colId xmlns:a16="http://schemas.microsoft.com/office/drawing/2014/main" val="4072199928"/>
                    </a:ext>
                  </a:extLst>
                </a:gridCol>
                <a:gridCol w="4732556">
                  <a:extLst>
                    <a:ext uri="{9D8B030D-6E8A-4147-A177-3AD203B41FA5}">
                      <a16:colId xmlns:a16="http://schemas.microsoft.com/office/drawing/2014/main" val="3763760006"/>
                    </a:ext>
                  </a:extLst>
                </a:gridCol>
                <a:gridCol w="4448336">
                  <a:extLst>
                    <a:ext uri="{9D8B030D-6E8A-4147-A177-3AD203B41FA5}">
                      <a16:colId xmlns:a16="http://schemas.microsoft.com/office/drawing/2014/main" val="3661481327"/>
                    </a:ext>
                  </a:extLst>
                </a:gridCol>
              </a:tblGrid>
              <a:tr h="444042">
                <a:tc>
                  <a:txBody>
                    <a:bodyPr/>
                    <a:lstStyle/>
                    <a:p>
                      <a:r>
                        <a:rPr kumimoji="1" lang="en-US" altLang="ja-JP" sz="2200" b="0" dirty="0">
                          <a:solidFill>
                            <a:schemeClr val="tx1"/>
                          </a:solidFill>
                        </a:rPr>
                        <a:t>Account</a:t>
                      </a:r>
                      <a:endParaRPr kumimoji="1" lang="ja-JP" altLang="en-US" sz="2200" b="0" dirty="0">
                        <a:solidFill>
                          <a:schemeClr val="tx1"/>
                        </a:solidFill>
                      </a:endParaRPr>
                    </a:p>
                  </a:txBody>
                  <a:tcPr marL="109490" marR="109490" marT="54745" marB="54745">
                    <a:solidFill>
                      <a:schemeClr val="accent5">
                        <a:lumMod val="20000"/>
                        <a:lumOff val="80000"/>
                      </a:schemeClr>
                    </a:solidFill>
                  </a:tcPr>
                </a:tc>
                <a:tc>
                  <a:txBody>
                    <a:bodyPr/>
                    <a:lstStyle/>
                    <a:p>
                      <a:r>
                        <a:rPr kumimoji="1" lang="ja-JP" altLang="en-US" sz="2200" b="0" dirty="0">
                          <a:solidFill>
                            <a:schemeClr val="tx1"/>
                          </a:solidFill>
                        </a:rPr>
                        <a:t>多要素認証設定</a:t>
                      </a:r>
                    </a:p>
                  </a:txBody>
                  <a:tcPr marL="109490" marR="109490" marT="54745" marB="54745">
                    <a:solidFill>
                      <a:schemeClr val="accent5">
                        <a:lumMod val="20000"/>
                        <a:lumOff val="80000"/>
                      </a:schemeClr>
                    </a:solidFill>
                  </a:tcPr>
                </a:tc>
                <a:tc>
                  <a:txBody>
                    <a:bodyPr/>
                    <a:lstStyle/>
                    <a:p>
                      <a:r>
                        <a:rPr kumimoji="1" lang="ja-JP" altLang="en-US" sz="2200" b="0" dirty="0">
                          <a:solidFill>
                            <a:schemeClr val="tx1"/>
                          </a:solidFill>
                        </a:rPr>
                        <a:t>パスワード変更</a:t>
                      </a:r>
                    </a:p>
                  </a:txBody>
                  <a:tcPr marL="109490" marR="109490" marT="54745" marB="54745">
                    <a:solidFill>
                      <a:schemeClr val="accent5">
                        <a:lumMod val="20000"/>
                        <a:lumOff val="80000"/>
                      </a:schemeClr>
                    </a:solidFill>
                  </a:tcPr>
                </a:tc>
                <a:extLst>
                  <a:ext uri="{0D108BD9-81ED-4DB2-BD59-A6C34878D82A}">
                    <a16:rowId xmlns:a16="http://schemas.microsoft.com/office/drawing/2014/main" val="1397794290"/>
                  </a:ext>
                </a:extLst>
              </a:tr>
              <a:tr h="766429">
                <a:tc>
                  <a:txBody>
                    <a:bodyPr/>
                    <a:lstStyle/>
                    <a:p>
                      <a:r>
                        <a:rPr kumimoji="1" lang="en-US" altLang="ja-JP" sz="2200"/>
                        <a:t>utac</a:t>
                      </a:r>
                      <a:endParaRPr kumimoji="1" lang="ja-JP" altLang="en-US" sz="2200"/>
                    </a:p>
                  </a:txBody>
                  <a:tcPr marL="109490" marR="109490" marT="54745" marB="54745">
                    <a:solidFill>
                      <a:schemeClr val="accent5">
                        <a:lumMod val="20000"/>
                        <a:lumOff val="80000"/>
                      </a:schemeClr>
                    </a:solidFill>
                  </a:tcPr>
                </a:tc>
                <a:tc>
                  <a:txBody>
                    <a:bodyPr/>
                    <a:lstStyle/>
                    <a:p>
                      <a:r>
                        <a:rPr kumimoji="1" lang="en-US" altLang="ja-JP" sz="2200" err="1">
                          <a:sym typeface="Symbol" panose="05050102010706020507" pitchFamily="18" charset="2"/>
                          <a:hlinkClick r:id="rId3"/>
                        </a:rPr>
                        <a:t>utelecon</a:t>
                      </a:r>
                      <a:r>
                        <a:rPr kumimoji="1" lang="en-US" altLang="ja-JP" sz="2200">
                          <a:sym typeface="Symbol" panose="05050102010706020507" pitchFamily="18" charset="2"/>
                          <a:hlinkClick r:id="rId3"/>
                        </a:rPr>
                        <a:t>: UTokyo Account</a:t>
                      </a:r>
                      <a:r>
                        <a:rPr kumimoji="1" lang="ja-JP" altLang="en-US" sz="2200">
                          <a:sym typeface="Symbol" panose="05050102010706020507" pitchFamily="18" charset="2"/>
                          <a:hlinkClick r:id="rId3"/>
                        </a:rPr>
                        <a:t>における多要素認証の利用</a:t>
                      </a:r>
                      <a:endParaRPr kumimoji="1" lang="en-US" altLang="ja-JP" sz="2200">
                        <a:sym typeface="Symbol" panose="05050102010706020507" pitchFamily="18" charset="2"/>
                      </a:endParaRPr>
                    </a:p>
                  </a:txBody>
                  <a:tcPr marL="109490" marR="109490" marT="54745" marB="54745">
                    <a:solidFill>
                      <a:schemeClr val="accent5">
                        <a:lumMod val="20000"/>
                        <a:lumOff val="8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a:hlinkClick r:id="rId4"/>
                        </a:rPr>
                        <a:t>UTokyo Account</a:t>
                      </a:r>
                      <a:r>
                        <a:rPr kumimoji="1" lang="ja-JP" altLang="en-US" sz="2200">
                          <a:hlinkClick r:id="rId4"/>
                        </a:rPr>
                        <a:t>利用者メニュー</a:t>
                      </a:r>
                      <a:endParaRPr kumimoji="1" lang="ja-JP" altLang="en-US" sz="2200"/>
                    </a:p>
                  </a:txBody>
                  <a:tcPr marL="109490" marR="109490" marT="54745" marB="54745">
                    <a:solidFill>
                      <a:schemeClr val="accent5">
                        <a:lumMod val="20000"/>
                        <a:lumOff val="80000"/>
                      </a:schemeClr>
                    </a:solidFill>
                  </a:tcPr>
                </a:tc>
                <a:extLst>
                  <a:ext uri="{0D108BD9-81ED-4DB2-BD59-A6C34878D82A}">
                    <a16:rowId xmlns:a16="http://schemas.microsoft.com/office/drawing/2014/main" val="1831722643"/>
                  </a:ext>
                </a:extLst>
              </a:tr>
              <a:tr h="1094899">
                <a:tc>
                  <a:txBody>
                    <a:bodyPr/>
                    <a:lstStyle/>
                    <a:p>
                      <a:r>
                        <a:rPr kumimoji="1" lang="en-US" altLang="ja-JP" sz="2200"/>
                        <a:t>Google</a:t>
                      </a:r>
                      <a:endParaRPr kumimoji="1" lang="ja-JP" altLang="en-US" sz="2200"/>
                    </a:p>
                  </a:txBody>
                  <a:tcPr marL="109490" marR="109490" marT="54745" marB="54745">
                    <a:solidFill>
                      <a:schemeClr val="accent5">
                        <a:lumMod val="20000"/>
                        <a:lumOff val="80000"/>
                      </a:schemeClr>
                    </a:solidFill>
                  </a:tcPr>
                </a:tc>
                <a:tc>
                  <a:txBody>
                    <a:bodyPr/>
                    <a:lstStyle/>
                    <a:p>
                      <a:r>
                        <a:rPr kumimoji="1" lang="ja-JP" altLang="en-US" sz="2200" dirty="0">
                          <a:hlinkClick r:id="rId5"/>
                        </a:rPr>
                        <a:t>クラウドメール </a:t>
                      </a:r>
                      <a:r>
                        <a:rPr kumimoji="1" lang="en-US" altLang="ja-JP" sz="2200" dirty="0">
                          <a:hlinkClick r:id="rId5"/>
                        </a:rPr>
                        <a:t>(</a:t>
                      </a:r>
                      <a:r>
                        <a:rPr kumimoji="1" lang="en-US" altLang="ja-JP" sz="2200" dirty="0" err="1">
                          <a:hlinkClick r:id="rId5"/>
                        </a:rPr>
                        <a:t>GSuite</a:t>
                      </a:r>
                      <a:r>
                        <a:rPr kumimoji="1" lang="en-US" altLang="ja-JP" sz="2200" dirty="0">
                          <a:hlinkClick r:id="rId5"/>
                        </a:rPr>
                        <a:t> for Education) </a:t>
                      </a:r>
                      <a:r>
                        <a:rPr kumimoji="1" lang="ja-JP" altLang="en-US" sz="2200" dirty="0">
                          <a:hlinkClick r:id="rId5"/>
                        </a:rPr>
                        <a:t>アカウントにおける</a:t>
                      </a:r>
                      <a:r>
                        <a:rPr kumimoji="1" lang="en-US" altLang="ja-JP" sz="2200" dirty="0">
                          <a:hlinkClick r:id="rId5"/>
                        </a:rPr>
                        <a:t>2</a:t>
                      </a:r>
                      <a:r>
                        <a:rPr kumimoji="1" lang="ja-JP" altLang="en-US" sz="2200" dirty="0">
                          <a:hlinkClick r:id="rId5"/>
                        </a:rPr>
                        <a:t>段階認証設定のお願い</a:t>
                      </a:r>
                      <a:endParaRPr kumimoji="1" lang="en-US" altLang="ja-JP" sz="2200" dirty="0"/>
                    </a:p>
                  </a:txBody>
                  <a:tcPr marL="109490" marR="109490" marT="54745" marB="54745">
                    <a:solidFill>
                      <a:schemeClr val="accent5">
                        <a:lumMod val="20000"/>
                        <a:lumOff val="80000"/>
                      </a:schemeClr>
                    </a:solidFill>
                  </a:tcPr>
                </a:tc>
                <a:tc vMerge="1">
                  <a:txBody>
                    <a:bodyPr/>
                    <a:lstStyle/>
                    <a:p>
                      <a:endParaRPr kumimoji="1" lang="en-US" altLang="ja-JP"/>
                    </a:p>
                  </a:txBody>
                  <a:tcPr/>
                </a:tc>
                <a:extLst>
                  <a:ext uri="{0D108BD9-81ED-4DB2-BD59-A6C34878D82A}">
                    <a16:rowId xmlns:a16="http://schemas.microsoft.com/office/drawing/2014/main" val="3283867869"/>
                  </a:ext>
                </a:extLst>
              </a:tr>
            </a:tbl>
          </a:graphicData>
        </a:graphic>
      </p:graphicFrame>
      <p:sp>
        <p:nvSpPr>
          <p:cNvPr id="4" name="日付プレースホルダー 3">
            <a:extLst>
              <a:ext uri="{FF2B5EF4-FFF2-40B4-BE49-F238E27FC236}">
                <a16:creationId xmlns:a16="http://schemas.microsoft.com/office/drawing/2014/main" id="{6A878805-C363-4BF3-BF39-5E24A351E8E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A6D400-8BAD-4379-9F5D-B83DEF6F91CC}"/>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B0E5D28-55EA-4039-840B-94FE54C3CD34}"/>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Tree>
    <p:extLst>
      <p:ext uri="{BB962C8B-B14F-4D97-AF65-F5344CB8AC3E}">
        <p14:creationId xmlns:p14="http://schemas.microsoft.com/office/powerpoint/2010/main" val="289952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sz="2000" dirty="0"/>
              <a:t>（ついでにではありませんが）</a:t>
            </a:r>
            <a:br>
              <a:rPr lang="en-US" altLang="ja-JP" dirty="0"/>
            </a:br>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a:ea typeface="メイリオ"/>
              </a:rPr>
              <a:t>簡単な</a:t>
            </a:r>
            <a:r>
              <a:rPr kumimoji="1" lang="en-US" altLang="ja-JP">
                <a:ea typeface="メイリオ"/>
              </a:rPr>
              <a:t>e-learning + </a:t>
            </a:r>
            <a:r>
              <a:rPr kumimoji="1" lang="ja-JP" altLang="en-US">
                <a:ea typeface="メイリオ"/>
              </a:rPr>
              <a:t>テスト（</a:t>
            </a:r>
            <a:r>
              <a:rPr kumimoji="1" lang="en-US" altLang="ja-JP">
                <a:ea typeface="メイリオ"/>
              </a:rPr>
              <a:t>3</a:t>
            </a:r>
            <a:r>
              <a:rPr lang="ja-JP" altLang="en-US">
                <a:ea typeface="メイリオ"/>
              </a:rPr>
              <a:t>択 </a:t>
            </a:r>
            <a:r>
              <a:rPr lang="en-US" altLang="ja-JP">
                <a:ea typeface="メイリオ"/>
              </a:rPr>
              <a:t>x 10</a:t>
            </a:r>
            <a:r>
              <a:rPr lang="ja-JP" altLang="en-US">
                <a:ea typeface="メイリオ"/>
              </a:rPr>
              <a:t>題）</a:t>
            </a:r>
            <a:endParaRPr lang="ja-JP" altLang="en-US" strike="sngStrike">
              <a:ea typeface="メイリオ"/>
              <a:cs typeface="Calibri"/>
            </a:endParaRPr>
          </a:p>
          <a:p>
            <a:r>
              <a:rPr lang="ja-JP" altLang="en-US"/>
              <a:t>テストに合格するまで以下が使えません</a:t>
            </a:r>
            <a:r>
              <a:rPr lang="ja-JP" altLang="en-US" sz="2400">
                <a:solidFill>
                  <a:srgbClr val="FF0000"/>
                </a:solidFill>
              </a:rPr>
              <a:t>（新規の方は特にご注意）</a:t>
            </a:r>
            <a:endParaRPr lang="en-US" altLang="ja-JP">
              <a:solidFill>
                <a:srgbClr val="FF0000"/>
              </a:solidFill>
            </a:endParaRPr>
          </a:p>
          <a:p>
            <a:pPr lvl="1"/>
            <a:r>
              <a:rPr kumimoji="1" lang="en-US" altLang="ja-JP">
                <a:ea typeface="メイリオ"/>
              </a:rPr>
              <a:t>UTokyo </a:t>
            </a:r>
            <a:r>
              <a:rPr lang="en-US" altLang="ja-JP">
                <a:ea typeface="メイリオ"/>
              </a:rPr>
              <a:t>Wi-Fi</a:t>
            </a:r>
            <a:endParaRPr kumimoji="1" lang="en-US" altLang="ja-JP"/>
          </a:p>
          <a:p>
            <a:pPr lvl="1"/>
            <a:r>
              <a:rPr lang="en-US" altLang="ja-JP"/>
              <a:t>UTokyo Slack</a:t>
            </a:r>
          </a:p>
          <a:p>
            <a:pPr lvl="1"/>
            <a:r>
              <a:rPr kumimoji="1" lang="en-US" altLang="ja-JP"/>
              <a:t>UTokyo VPN</a:t>
            </a:r>
          </a:p>
          <a:p>
            <a:r>
              <a:rPr lang="ja-JP" altLang="en-US">
                <a:solidFill>
                  <a:srgbClr val="FF0000"/>
                </a:solidFill>
                <a:ea typeface="メイリオ"/>
              </a:rPr>
              <a:t>本学全員必修</a:t>
            </a:r>
            <a:r>
              <a:rPr lang="ja-JP" altLang="en-US">
                <a:ea typeface="メイリオ"/>
              </a:rPr>
              <a:t>（「テスト受けるか、</a:t>
            </a:r>
            <a:r>
              <a:rPr lang="en-US" altLang="ja-JP">
                <a:ea typeface="メイリオ"/>
              </a:rPr>
              <a:t>Wi-Fi/Slack/VPN</a:t>
            </a:r>
            <a:r>
              <a:rPr lang="ja-JP" altLang="en-US">
                <a:ea typeface="メイリオ"/>
              </a:rPr>
              <a:t>をあきらめる」という選択ではなく）</a:t>
            </a:r>
            <a:endParaRPr lang="en-US" altLang="ja-JP">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または</a:t>
            </a:r>
            <a:r>
              <a:rPr lang="ja-JP" altLang="en-US">
                <a:solidFill>
                  <a:schemeClr val="tx1"/>
                </a:solidFill>
                <a:hlinkClick r:id="rId2"/>
              </a:rPr>
              <a:t>このリンク</a:t>
            </a:r>
            <a:r>
              <a:rPr lang="ja-JP" altLang="en-US">
                <a:solidFill>
                  <a:schemeClr val="tx1"/>
                </a:solidFill>
              </a:rPr>
              <a:t>から</a:t>
            </a:r>
            <a:endParaRPr kumimoji="1" lang="ja-JP" altLang="en-US">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a:t>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kumimoji="1" lang="ja-JP" altLang="en-US"/>
              <a:t>初期設定時の罠</a:t>
            </a:r>
            <a:endParaRPr kumimoji="1" lang="en-US" altLang="ja-JP"/>
          </a:p>
          <a:p>
            <a:r>
              <a:rPr lang="ja-JP" altLang="en-US"/>
              <a:t>スマホ買い替え</a:t>
            </a:r>
            <a:endParaRPr lang="en-US" altLang="ja-JP"/>
          </a:p>
          <a:p>
            <a:r>
              <a:rPr kumimoji="1" lang="ja-JP" altLang="en-US"/>
              <a:t>スマホ・携帯電話を持っていない（持たない主義）</a:t>
            </a:r>
            <a:endParaRPr kumimoji="1" lang="en-US" altLang="ja-JP"/>
          </a:p>
          <a:p>
            <a:r>
              <a:rPr lang="ja-JP" altLang="en-US"/>
              <a:t>海外出張</a:t>
            </a:r>
            <a:endParaRPr lang="en-US" altLang="ja-JP"/>
          </a:p>
          <a:p>
            <a:r>
              <a:rPr lang="ja-JP" altLang="en-US"/>
              <a:t>携帯会社の通信障害</a:t>
            </a:r>
            <a:endParaRPr kumimoji="1" lang="ja-JP" altLang="en-US"/>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667265" y="1804086"/>
            <a:ext cx="11022227" cy="4552264"/>
          </a:xfrm>
        </p:spPr>
        <p:txBody>
          <a:bodyPr>
            <a:normAutofit fontScale="92500"/>
          </a:bodyPr>
          <a:lstStyle/>
          <a:p>
            <a:r>
              <a:rPr kumimoji="1" lang="ja-JP" altLang="en-US">
                <a:hlinkClick r:id="rId2"/>
              </a:rPr>
              <a:t>初期設定</a:t>
            </a:r>
            <a:r>
              <a:rPr kumimoji="1" lang="ja-JP" altLang="en-US"/>
              <a:t>は以下をやる必要がある</a:t>
            </a:r>
            <a:endParaRPr kumimoji="1" lang="en-US" altLang="ja-JP"/>
          </a:p>
          <a:p>
            <a:pPr lvl="1"/>
            <a:r>
              <a:rPr kumimoji="1" lang="en-US" altLang="ja-JP"/>
              <a:t>(a) </a:t>
            </a:r>
            <a:r>
              <a:rPr kumimoji="1" lang="ja-JP" altLang="en-US"/>
              <a:t>本人確認方法</a:t>
            </a:r>
            <a:r>
              <a:rPr lang="ja-JP" altLang="en-US"/>
              <a:t>（アプリ</a:t>
            </a:r>
            <a:r>
              <a:rPr kumimoji="1" lang="ja-JP" altLang="en-US"/>
              <a:t>？</a:t>
            </a:r>
            <a:r>
              <a:rPr kumimoji="1" lang="en-US" altLang="ja-JP"/>
              <a:t>SMS</a:t>
            </a:r>
            <a:r>
              <a:rPr kumimoji="1" lang="ja-JP" altLang="en-US"/>
              <a:t>？家電？）設定</a:t>
            </a:r>
            <a:endParaRPr kumimoji="1" lang="en-US" altLang="ja-JP"/>
          </a:p>
          <a:p>
            <a:pPr lvl="1"/>
            <a:r>
              <a:rPr lang="en-US" altLang="ja-JP"/>
              <a:t>(b)</a:t>
            </a:r>
            <a:r>
              <a:rPr lang="ja-JP" altLang="en-US">
                <a:solidFill>
                  <a:srgbClr val="F010D5"/>
                </a:solidFill>
              </a:rPr>
              <a:t>「多要素認証</a:t>
            </a:r>
            <a:r>
              <a:rPr lang="en-US" altLang="ja-JP">
                <a:solidFill>
                  <a:srgbClr val="F010D5"/>
                </a:solidFill>
              </a:rPr>
              <a:t>ON</a:t>
            </a:r>
            <a:r>
              <a:rPr lang="ja-JP" altLang="en-US">
                <a:solidFill>
                  <a:srgbClr val="F010D5"/>
                </a:solidFill>
              </a:rPr>
              <a:t>」というフラグ</a:t>
            </a:r>
            <a:r>
              <a:rPr lang="ja-JP" altLang="en-US"/>
              <a:t>の設定</a:t>
            </a:r>
            <a:endParaRPr lang="en-US" altLang="ja-JP"/>
          </a:p>
          <a:p>
            <a:pPr lvl="1"/>
            <a:r>
              <a:rPr lang="en-US" altLang="ja-JP"/>
              <a:t>(c) </a:t>
            </a:r>
            <a:r>
              <a:rPr lang="ja-JP" altLang="en-US"/>
              <a:t>（最大）</a:t>
            </a:r>
            <a:r>
              <a:rPr lang="en-US" altLang="ja-JP">
                <a:solidFill>
                  <a:srgbClr val="F010D5"/>
                </a:solidFill>
              </a:rPr>
              <a:t>40</a:t>
            </a:r>
            <a:r>
              <a:rPr lang="ja-JP" altLang="en-US">
                <a:solidFill>
                  <a:srgbClr val="F010D5"/>
                </a:solidFill>
              </a:rPr>
              <a:t>分</a:t>
            </a:r>
            <a:r>
              <a:rPr lang="ja-JP" altLang="en-US"/>
              <a:t>待つ</a:t>
            </a:r>
            <a:endParaRPr lang="en-US" altLang="ja-JP"/>
          </a:p>
          <a:p>
            <a:r>
              <a:rPr lang="en-US" altLang="ja-JP"/>
              <a:t>(a)</a:t>
            </a:r>
            <a:r>
              <a:rPr lang="ja-JP" altLang="en-US"/>
              <a:t>を終えて</a:t>
            </a:r>
            <a:r>
              <a:rPr lang="en-US" altLang="ja-JP">
                <a:solidFill>
                  <a:srgbClr val="F010D5"/>
                </a:solidFill>
              </a:rPr>
              <a:t>(b)</a:t>
            </a:r>
            <a:r>
              <a:rPr lang="ja-JP" altLang="en-US">
                <a:solidFill>
                  <a:srgbClr val="F010D5"/>
                </a:solidFill>
              </a:rPr>
              <a:t> を忘れてしまうケース</a:t>
            </a:r>
            <a:r>
              <a:rPr lang="ja-JP" altLang="en-US"/>
              <a:t>が多発</a:t>
            </a:r>
            <a:endParaRPr lang="en-US" altLang="ja-JP"/>
          </a:p>
          <a:p>
            <a:pPr lvl="1"/>
            <a:r>
              <a:rPr lang="ja-JP" altLang="en-US"/>
              <a:t>忘れると多要素認証が必須のサービス（</a:t>
            </a:r>
            <a:r>
              <a:rPr lang="en-US" altLang="ja-JP"/>
              <a:t>UTokyo VPN, UTokyo Slack</a:t>
            </a:r>
            <a:r>
              <a:rPr lang="ja-JP" altLang="en-US"/>
              <a:t>）アクセス時に「サービスを利用する権限がない」旨のエラー</a:t>
            </a:r>
            <a:endParaRPr lang="en-US" altLang="ja-JP"/>
          </a:p>
          <a:p>
            <a:r>
              <a:rPr lang="ja-JP" altLang="en-US" b="1"/>
              <a:t>初期設定ページに従い最後</a:t>
            </a:r>
            <a:r>
              <a:rPr lang="en-US" altLang="ja-JP" b="1"/>
              <a:t>(b)</a:t>
            </a:r>
            <a:r>
              <a:rPr lang="ja-JP" altLang="en-US" b="1"/>
              <a:t>までやり遂げてください</a:t>
            </a:r>
            <a:endParaRPr lang="en-US" altLang="ja-JP" b="1"/>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a:t>多要素認証専用に以下いずれか</a:t>
            </a:r>
            <a:r>
              <a:rPr lang="ja-JP" altLang="en-US"/>
              <a:t>をご検討ください</a:t>
            </a:r>
            <a:endParaRPr kumimoji="1" lang="en-US" altLang="ja-JP"/>
          </a:p>
          <a:p>
            <a:pPr lvl="1"/>
            <a:r>
              <a:rPr lang="ja-JP" altLang="en-US" sz="1700">
                <a:hlinkClick r:id="rId3"/>
              </a:rPr>
              <a:t>大学貸し出し</a:t>
            </a:r>
            <a:r>
              <a:rPr lang="ja-JP" altLang="en-US" b="1"/>
              <a:t>ガラ</a:t>
            </a:r>
            <a:r>
              <a:rPr kumimoji="1" lang="ja-JP" altLang="en-US" b="1"/>
              <a:t>携電話</a:t>
            </a:r>
            <a:endParaRPr kumimoji="1" lang="en-US" altLang="ja-JP"/>
          </a:p>
          <a:p>
            <a:pPr lvl="1"/>
            <a:r>
              <a:rPr lang="ja-JP" altLang="en-US" sz="1700">
                <a:hlinkClick r:id="rId4"/>
              </a:rPr>
              <a:t>大学貸し出し</a:t>
            </a:r>
            <a:r>
              <a:rPr lang="ja-JP" altLang="en-US" b="1"/>
              <a:t>専用ハードウェアトークン</a:t>
            </a:r>
            <a:endParaRPr lang="en-US" altLang="ja-JP" b="1"/>
          </a:p>
          <a:p>
            <a:pPr lvl="2"/>
            <a:r>
              <a:rPr lang="ja-JP" altLang="en-US"/>
              <a:t>購入すると</a:t>
            </a:r>
            <a:r>
              <a:rPr lang="en-US" altLang="ja-JP"/>
              <a:t>10000</a:t>
            </a:r>
            <a:r>
              <a:rPr lang="ja-JP" altLang="en-US"/>
              <a:t>円</a:t>
            </a:r>
            <a:r>
              <a:rPr lang="en-US" altLang="ja-JP"/>
              <a:t>/</a:t>
            </a:r>
            <a:r>
              <a:rPr lang="ja-JP" altLang="en-US"/>
              <a:t>台程度。費用負担方式検討中</a:t>
            </a:r>
            <a:endParaRPr lang="en-US" altLang="ja-JP"/>
          </a:p>
          <a:p>
            <a:pPr lvl="1"/>
            <a:r>
              <a:rPr kumimoji="1" lang="ja-JP" altLang="en-US" b="1"/>
              <a:t>専用セキュリティキー</a:t>
            </a:r>
            <a:r>
              <a:rPr kumimoji="1" lang="ja-JP" altLang="en-US"/>
              <a:t> </a:t>
            </a:r>
            <a:r>
              <a:rPr kumimoji="1" lang="en-US" altLang="ja-JP">
                <a:hlinkClick r:id="rId5"/>
              </a:rPr>
              <a:t>YubiKey</a:t>
            </a:r>
            <a:endParaRPr kumimoji="1" lang="en-US" altLang="ja-JP"/>
          </a:p>
          <a:p>
            <a:pPr lvl="2"/>
            <a:r>
              <a:rPr lang="en-US" altLang="ja-JP"/>
              <a:t>USB</a:t>
            </a:r>
            <a:r>
              <a:rPr lang="ja-JP" altLang="en-US"/>
              <a:t>ポートに刺すか近接無線通信（</a:t>
            </a:r>
            <a:r>
              <a:rPr lang="en-US" altLang="ja-JP"/>
              <a:t>NFC</a:t>
            </a:r>
            <a:r>
              <a:rPr lang="ja-JP" altLang="en-US"/>
              <a:t>）で</a:t>
            </a:r>
            <a:r>
              <a:rPr lang="en-US" altLang="ja-JP"/>
              <a:t>PC</a:t>
            </a:r>
            <a:r>
              <a:rPr lang="ja-JP" altLang="en-US"/>
              <a:t>と接続</a:t>
            </a:r>
            <a:endParaRPr lang="en-US" altLang="ja-JP"/>
          </a:p>
          <a:p>
            <a:pPr lvl="2"/>
            <a:r>
              <a:rPr kumimoji="1" lang="ja-JP" altLang="en-US"/>
              <a:t>自費購入下さい（</a:t>
            </a:r>
            <a:r>
              <a:rPr kumimoji="1" lang="en-US" altLang="ja-JP"/>
              <a:t>Amazon</a:t>
            </a:r>
            <a:r>
              <a:rPr kumimoji="1" lang="ja-JP" altLang="en-US"/>
              <a:t>など）</a:t>
            </a:r>
            <a:endParaRPr kumimoji="1" lang="en-US" altLang="ja-JP"/>
          </a:p>
          <a:p>
            <a:pPr lvl="2"/>
            <a:r>
              <a:rPr kumimoji="1" lang="ja-JP" altLang="en-US">
                <a:hlinkClick r:id="rId6"/>
              </a:rPr>
              <a:t>設定方法案内</a:t>
            </a:r>
            <a:endParaRPr kumimoji="1" lang="ja-JP" altLang="en-US"/>
          </a:p>
          <a:p>
            <a:pPr lvl="1"/>
            <a:r>
              <a:rPr lang="ja-JP" altLang="en-US" b="1"/>
              <a:t>固定電話</a:t>
            </a:r>
            <a:r>
              <a:rPr lang="en-US" altLang="ja-JP" b="1"/>
              <a:t>x2</a:t>
            </a:r>
            <a:r>
              <a:rPr lang="ja-JP" altLang="en-US"/>
              <a:t>（いえでんと職場電話）</a:t>
            </a:r>
            <a:endParaRPr lang="en-US" altLang="ja-JP"/>
          </a:p>
          <a:p>
            <a:pPr lvl="2"/>
            <a:r>
              <a:rPr lang="ja-JP" altLang="en-US"/>
              <a:t>出張時に困るので結局持ち歩ける方法を推奨</a:t>
            </a:r>
            <a:endParaRPr lang="en-US" altLang="ja-JP"/>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934A7-30D2-8DDA-AAA9-F7342DBE9932}"/>
              </a:ext>
            </a:extLst>
          </p:cNvPr>
          <p:cNvSpPr>
            <a:spLocks noGrp="1"/>
          </p:cNvSpPr>
          <p:nvPr>
            <p:ph type="title"/>
          </p:nvPr>
        </p:nvSpPr>
        <p:spPr/>
        <p:txBody>
          <a:bodyPr>
            <a:normAutofit/>
          </a:bodyPr>
          <a:lstStyle/>
          <a:p>
            <a:r>
              <a:rPr lang="ja-JP" altLang="en-US"/>
              <a:t>絶対に漏らせないデータがそこにはある</a:t>
            </a:r>
            <a:endParaRPr kumimoji="1" lang="ja-JP" altLang="en-US"/>
          </a:p>
        </p:txBody>
      </p:sp>
      <p:sp>
        <p:nvSpPr>
          <p:cNvPr id="4" name="日付プレースホルダー 3">
            <a:extLst>
              <a:ext uri="{FF2B5EF4-FFF2-40B4-BE49-F238E27FC236}">
                <a16:creationId xmlns:a16="http://schemas.microsoft.com/office/drawing/2014/main" id="{E433F9AC-8174-19BC-B7C7-C5E24720BD1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85BDD17D-2DAC-23F8-253F-886C8541D68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65BC695-8C26-9826-C3B4-7D353D8D970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40" name="グループ化 39">
            <a:extLst>
              <a:ext uri="{FF2B5EF4-FFF2-40B4-BE49-F238E27FC236}">
                <a16:creationId xmlns:a16="http://schemas.microsoft.com/office/drawing/2014/main" id="{66CF50F7-A0B5-7F50-052B-BF5C0AE2B35B}"/>
              </a:ext>
            </a:extLst>
          </p:cNvPr>
          <p:cNvGrpSpPr/>
          <p:nvPr/>
        </p:nvGrpSpPr>
        <p:grpSpPr>
          <a:xfrm>
            <a:off x="6799590" y="1712943"/>
            <a:ext cx="1626698" cy="935360"/>
            <a:chOff x="3203848" y="1825915"/>
            <a:chExt cx="2274263" cy="1307713"/>
          </a:xfrm>
        </p:grpSpPr>
        <p:sp>
          <p:nvSpPr>
            <p:cNvPr id="19" name="雲 18">
              <a:extLst>
                <a:ext uri="{FF2B5EF4-FFF2-40B4-BE49-F238E27FC236}">
                  <a16:creationId xmlns:a16="http://schemas.microsoft.com/office/drawing/2014/main" id="{2E54CE4C-4011-08C8-86F4-45E97D7C4136}"/>
                </a:ext>
              </a:extLst>
            </p:cNvPr>
            <p:cNvSpPr/>
            <p:nvPr/>
          </p:nvSpPr>
          <p:spPr>
            <a:xfrm>
              <a:off x="3203848" y="1825915"/>
              <a:ext cx="2274263" cy="13077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99AD6698-5EB6-F150-63A7-A80698403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04" y="2057524"/>
              <a:ext cx="1584949" cy="831132"/>
            </a:xfrm>
            <a:prstGeom prst="rect">
              <a:avLst/>
            </a:prstGeom>
          </p:spPr>
        </p:pic>
      </p:grpSp>
      <p:grpSp>
        <p:nvGrpSpPr>
          <p:cNvPr id="39" name="グループ化 38">
            <a:extLst>
              <a:ext uri="{FF2B5EF4-FFF2-40B4-BE49-F238E27FC236}">
                <a16:creationId xmlns:a16="http://schemas.microsoft.com/office/drawing/2014/main" id="{FC71A395-93C2-6604-1252-45ADE056C995}"/>
              </a:ext>
            </a:extLst>
          </p:cNvPr>
          <p:cNvGrpSpPr/>
          <p:nvPr/>
        </p:nvGrpSpPr>
        <p:grpSpPr>
          <a:xfrm>
            <a:off x="5199823" y="1340769"/>
            <a:ext cx="1626698" cy="935359"/>
            <a:chOff x="5580619" y="1664743"/>
            <a:chExt cx="2274263" cy="1307712"/>
          </a:xfrm>
        </p:grpSpPr>
        <p:sp>
          <p:nvSpPr>
            <p:cNvPr id="18" name="雲 17">
              <a:extLst>
                <a:ext uri="{FF2B5EF4-FFF2-40B4-BE49-F238E27FC236}">
                  <a16:creationId xmlns:a16="http://schemas.microsoft.com/office/drawing/2014/main" id="{187CC96F-4565-1F1D-4845-E35E3ACE4D67}"/>
                </a:ext>
              </a:extLst>
            </p:cNvPr>
            <p:cNvSpPr/>
            <p:nvPr/>
          </p:nvSpPr>
          <p:spPr>
            <a:xfrm>
              <a:off x="5580619" y="1664743"/>
              <a:ext cx="2274263" cy="130771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9" name="図 28" descr="グラフィカル ユーザー インターフェイス が含まれている画像&#10;&#10;自動的に生成された説明">
              <a:extLst>
                <a:ext uri="{FF2B5EF4-FFF2-40B4-BE49-F238E27FC236}">
                  <a16:creationId xmlns:a16="http://schemas.microsoft.com/office/drawing/2014/main" id="{1E787342-C8E2-9C43-B73E-C41F74A3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971" y="1905008"/>
              <a:ext cx="1089558" cy="726371"/>
            </a:xfrm>
            <a:prstGeom prst="rect">
              <a:avLst/>
            </a:prstGeom>
          </p:spPr>
        </p:pic>
      </p:grpSp>
      <p:grpSp>
        <p:nvGrpSpPr>
          <p:cNvPr id="43" name="グループ化 42">
            <a:extLst>
              <a:ext uri="{FF2B5EF4-FFF2-40B4-BE49-F238E27FC236}">
                <a16:creationId xmlns:a16="http://schemas.microsoft.com/office/drawing/2014/main" id="{6B744223-B6D2-D680-74DB-EC9758C0CF94}"/>
              </a:ext>
            </a:extLst>
          </p:cNvPr>
          <p:cNvGrpSpPr/>
          <p:nvPr/>
        </p:nvGrpSpPr>
        <p:grpSpPr>
          <a:xfrm>
            <a:off x="3700788" y="1827799"/>
            <a:ext cx="1510641" cy="707450"/>
            <a:chOff x="1699620" y="3945686"/>
            <a:chExt cx="2274263" cy="1065063"/>
          </a:xfrm>
        </p:grpSpPr>
        <p:sp>
          <p:nvSpPr>
            <p:cNvPr id="32" name="雲 31">
              <a:extLst>
                <a:ext uri="{FF2B5EF4-FFF2-40B4-BE49-F238E27FC236}">
                  <a16:creationId xmlns:a16="http://schemas.microsoft.com/office/drawing/2014/main" id="{ECAFC4FD-351A-F19A-5AA1-0DD61BF4035E}"/>
                </a:ext>
              </a:extLst>
            </p:cNvPr>
            <p:cNvSpPr/>
            <p:nvPr/>
          </p:nvSpPr>
          <p:spPr>
            <a:xfrm>
              <a:off x="1699620" y="3945686"/>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5" name="図 34">
              <a:extLst>
                <a:ext uri="{FF2B5EF4-FFF2-40B4-BE49-F238E27FC236}">
                  <a16:creationId xmlns:a16="http://schemas.microsoft.com/office/drawing/2014/main" id="{D866E30B-BD15-F699-DE38-96059AA3E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1" y="4316075"/>
              <a:ext cx="1714083" cy="324286"/>
            </a:xfrm>
            <a:prstGeom prst="rect">
              <a:avLst/>
            </a:prstGeom>
          </p:spPr>
        </p:pic>
      </p:grpSp>
      <p:grpSp>
        <p:nvGrpSpPr>
          <p:cNvPr id="42" name="グループ化 41">
            <a:extLst>
              <a:ext uri="{FF2B5EF4-FFF2-40B4-BE49-F238E27FC236}">
                <a16:creationId xmlns:a16="http://schemas.microsoft.com/office/drawing/2014/main" id="{2A7D0B4B-6C96-9DD8-02D9-9730B185CFD0}"/>
              </a:ext>
            </a:extLst>
          </p:cNvPr>
          <p:cNvGrpSpPr/>
          <p:nvPr/>
        </p:nvGrpSpPr>
        <p:grpSpPr>
          <a:xfrm>
            <a:off x="2007976" y="1462978"/>
            <a:ext cx="1741951" cy="956911"/>
            <a:chOff x="4572000" y="3239988"/>
            <a:chExt cx="2274263" cy="1249328"/>
          </a:xfrm>
        </p:grpSpPr>
        <p:sp>
          <p:nvSpPr>
            <p:cNvPr id="36" name="雲 35">
              <a:extLst>
                <a:ext uri="{FF2B5EF4-FFF2-40B4-BE49-F238E27FC236}">
                  <a16:creationId xmlns:a16="http://schemas.microsoft.com/office/drawing/2014/main" id="{35D685F3-0699-0027-5B1A-A96B16B4CA42}"/>
                </a:ext>
              </a:extLst>
            </p:cNvPr>
            <p:cNvSpPr/>
            <p:nvPr/>
          </p:nvSpPr>
          <p:spPr>
            <a:xfrm>
              <a:off x="4572000" y="3284310"/>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8" name="図 37" descr="ロゴ&#10;&#10;自動的に生成された説明">
              <a:extLst>
                <a:ext uri="{FF2B5EF4-FFF2-40B4-BE49-F238E27FC236}">
                  <a16:creationId xmlns:a16="http://schemas.microsoft.com/office/drawing/2014/main" id="{EDC2CABD-8969-3D2C-0821-ACF43B8AE1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467" y="3239988"/>
              <a:ext cx="1249328" cy="1249328"/>
            </a:xfrm>
            <a:prstGeom prst="rect">
              <a:avLst/>
            </a:prstGeom>
          </p:spPr>
        </p:pic>
      </p:grpSp>
      <p:sp>
        <p:nvSpPr>
          <p:cNvPr id="45" name="雲 44">
            <a:extLst>
              <a:ext uri="{FF2B5EF4-FFF2-40B4-BE49-F238E27FC236}">
                <a16:creationId xmlns:a16="http://schemas.microsoft.com/office/drawing/2014/main" id="{BFC88472-094F-1249-FCDD-E40F8A76093E}"/>
              </a:ext>
            </a:extLst>
          </p:cNvPr>
          <p:cNvSpPr/>
          <p:nvPr/>
        </p:nvSpPr>
        <p:spPr>
          <a:xfrm>
            <a:off x="8506709" y="1750515"/>
            <a:ext cx="1626698" cy="9353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lang="ja-JP" altLang="en-US">
              <a:solidFill>
                <a:schemeClr val="tx1"/>
              </a:solidFill>
            </a:endParaRPr>
          </a:p>
        </p:txBody>
      </p:sp>
      <p:pic>
        <p:nvPicPr>
          <p:cNvPr id="60" name="図 59">
            <a:extLst>
              <a:ext uri="{FF2B5EF4-FFF2-40B4-BE49-F238E27FC236}">
                <a16:creationId xmlns:a16="http://schemas.microsoft.com/office/drawing/2014/main" id="{868118BC-DD11-26E6-FB99-6C73F210E1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7524" y="4963474"/>
            <a:ext cx="925270" cy="1345847"/>
          </a:xfrm>
          <a:prstGeom prst="rect">
            <a:avLst/>
          </a:prstGeom>
        </p:spPr>
      </p:pic>
      <p:pic>
        <p:nvPicPr>
          <p:cNvPr id="62" name="図 61" descr="ゲームのキャラクター&#10;&#10;低い精度で自動的に生成された説明">
            <a:extLst>
              <a:ext uri="{FF2B5EF4-FFF2-40B4-BE49-F238E27FC236}">
                <a16:creationId xmlns:a16="http://schemas.microsoft.com/office/drawing/2014/main" id="{DAC76D61-52F2-6A40-5F3D-6BDEF6AD98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6994" y="4811780"/>
            <a:ext cx="925270" cy="1345847"/>
          </a:xfrm>
          <a:prstGeom prst="rect">
            <a:avLst/>
          </a:prstGeom>
        </p:spPr>
      </p:pic>
      <p:pic>
        <p:nvPicPr>
          <p:cNvPr id="72" name="図 71" descr="おもちゃ, 衣類 が含まれている画像&#10;&#10;自動的に生成された説明">
            <a:extLst>
              <a:ext uri="{FF2B5EF4-FFF2-40B4-BE49-F238E27FC236}">
                <a16:creationId xmlns:a16="http://schemas.microsoft.com/office/drawing/2014/main" id="{2D7B85CE-15F3-669E-AFCD-551CCB5A3A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7679" y="4581077"/>
            <a:ext cx="815960" cy="1521605"/>
          </a:xfrm>
          <a:prstGeom prst="rect">
            <a:avLst/>
          </a:prstGeom>
        </p:spPr>
      </p:pic>
      <p:pic>
        <p:nvPicPr>
          <p:cNvPr id="76" name="図 75" descr="おもちゃ が含まれている画像&#10;&#10;自動的に生成された説明">
            <a:extLst>
              <a:ext uri="{FF2B5EF4-FFF2-40B4-BE49-F238E27FC236}">
                <a16:creationId xmlns:a16="http://schemas.microsoft.com/office/drawing/2014/main" id="{7A9ACB37-7520-8A0A-CA76-C601277884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5587" y="4795679"/>
            <a:ext cx="942092" cy="1345846"/>
          </a:xfrm>
          <a:prstGeom prst="rect">
            <a:avLst/>
          </a:prstGeom>
        </p:spPr>
      </p:pic>
      <p:grpSp>
        <p:nvGrpSpPr>
          <p:cNvPr id="159" name="グループ化 158">
            <a:extLst>
              <a:ext uri="{FF2B5EF4-FFF2-40B4-BE49-F238E27FC236}">
                <a16:creationId xmlns:a16="http://schemas.microsoft.com/office/drawing/2014/main" id="{356EF083-B7D8-C1C9-694B-B9DF9D6E44DE}"/>
              </a:ext>
            </a:extLst>
          </p:cNvPr>
          <p:cNvGrpSpPr/>
          <p:nvPr/>
        </p:nvGrpSpPr>
        <p:grpSpPr>
          <a:xfrm>
            <a:off x="2281723" y="2038543"/>
            <a:ext cx="7735789" cy="2924930"/>
            <a:chOff x="757722" y="2349846"/>
            <a:chExt cx="7735789" cy="2924930"/>
          </a:xfrm>
        </p:grpSpPr>
        <p:pic>
          <p:nvPicPr>
            <p:cNvPr id="101" name="図 100" descr="文字の書かれた紙&#10;&#10;自動的に生成された説明">
              <a:extLst>
                <a:ext uri="{FF2B5EF4-FFF2-40B4-BE49-F238E27FC236}">
                  <a16:creationId xmlns:a16="http://schemas.microsoft.com/office/drawing/2014/main" id="{4065754C-7B10-DEB7-7904-4CDD4C9770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7722" y="2406212"/>
              <a:ext cx="213878" cy="373586"/>
            </a:xfrm>
            <a:prstGeom prst="rect">
              <a:avLst/>
            </a:prstGeom>
          </p:spPr>
        </p:pic>
        <p:cxnSp>
          <p:nvCxnSpPr>
            <p:cNvPr id="103" name="直線コネクタ 102">
              <a:extLst>
                <a:ext uri="{FF2B5EF4-FFF2-40B4-BE49-F238E27FC236}">
                  <a16:creationId xmlns:a16="http://schemas.microsoft.com/office/drawing/2014/main" id="{587EED2C-6BE3-F7E1-C294-9D9415AFEECB}"/>
                </a:ext>
              </a:extLst>
            </p:cNvPr>
            <p:cNvCxnSpPr>
              <a:cxnSpLocks/>
              <a:stCxn id="62" idx="0"/>
              <a:endCxn id="137" idx="2"/>
            </p:cNvCxnSpPr>
            <p:nvPr/>
          </p:nvCxnSpPr>
          <p:spPr>
            <a:xfrm flipV="1">
              <a:off x="3135629" y="2723764"/>
              <a:ext cx="983672" cy="239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5FA9A7A-B043-E15E-C352-0B8E18ACDC20}"/>
                </a:ext>
              </a:extLst>
            </p:cNvPr>
            <p:cNvCxnSpPr>
              <a:cxnSpLocks/>
              <a:stCxn id="60" idx="0"/>
              <a:endCxn id="142" idx="2"/>
            </p:cNvCxnSpPr>
            <p:nvPr/>
          </p:nvCxnSpPr>
          <p:spPr>
            <a:xfrm flipV="1">
              <a:off x="4186159" y="3099683"/>
              <a:ext cx="1820797" cy="217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4FE0C27-F041-D223-225F-465C728A3F86}"/>
                </a:ext>
              </a:extLst>
            </p:cNvPr>
            <p:cNvCxnSpPr>
              <a:cxnSpLocks/>
              <a:stCxn id="76" idx="0"/>
              <a:endCxn id="131" idx="2"/>
            </p:cNvCxnSpPr>
            <p:nvPr/>
          </p:nvCxnSpPr>
          <p:spPr>
            <a:xfrm flipH="1" flipV="1">
              <a:off x="1486292" y="2788525"/>
              <a:ext cx="4006341" cy="231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C8712F70-F593-6E1A-C118-E9CC757973E5}"/>
                </a:ext>
              </a:extLst>
            </p:cNvPr>
            <p:cNvCxnSpPr>
              <a:cxnSpLocks/>
              <a:stCxn id="72" idx="0"/>
              <a:endCxn id="140" idx="2"/>
            </p:cNvCxnSpPr>
            <p:nvPr/>
          </p:nvCxnSpPr>
          <p:spPr>
            <a:xfrm flipH="1" flipV="1">
              <a:off x="5067460" y="2738320"/>
              <a:ext cx="1304199" cy="2154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0466E923-82ED-3182-DF93-F18702A6C27A}"/>
                </a:ext>
              </a:extLst>
            </p:cNvPr>
            <p:cNvCxnSpPr>
              <a:cxnSpLocks/>
              <a:stCxn id="60" idx="0"/>
              <a:endCxn id="134" idx="2"/>
            </p:cNvCxnSpPr>
            <p:nvPr/>
          </p:nvCxnSpPr>
          <p:spPr>
            <a:xfrm flipH="1" flipV="1">
              <a:off x="2930877" y="2940071"/>
              <a:ext cx="1255282" cy="233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44CFCA6-A6A8-5D2F-5F58-34318945766C}"/>
                </a:ext>
              </a:extLst>
            </p:cNvPr>
            <p:cNvCxnSpPr>
              <a:cxnSpLocks/>
              <a:stCxn id="62" idx="0"/>
              <a:endCxn id="145" idx="2"/>
            </p:cNvCxnSpPr>
            <p:nvPr/>
          </p:nvCxnSpPr>
          <p:spPr>
            <a:xfrm flipV="1">
              <a:off x="3135629" y="3096057"/>
              <a:ext cx="4302784" cy="20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061D065-FA49-DC92-48CC-119E7FB60817}"/>
                </a:ext>
              </a:extLst>
            </p:cNvPr>
            <p:cNvCxnSpPr>
              <a:cxnSpLocks/>
              <a:stCxn id="76" idx="0"/>
              <a:endCxn id="135" idx="2"/>
            </p:cNvCxnSpPr>
            <p:nvPr/>
          </p:nvCxnSpPr>
          <p:spPr>
            <a:xfrm flipH="1" flipV="1">
              <a:off x="3226642" y="2949130"/>
              <a:ext cx="2265991" cy="215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5C546C6-38CC-889C-A8BD-EAE6D8785EFF}"/>
                </a:ext>
              </a:extLst>
            </p:cNvPr>
            <p:cNvCxnSpPr>
              <a:cxnSpLocks/>
              <a:stCxn id="72" idx="0"/>
              <a:endCxn id="144" idx="2"/>
            </p:cNvCxnSpPr>
            <p:nvPr/>
          </p:nvCxnSpPr>
          <p:spPr>
            <a:xfrm flipV="1">
              <a:off x="6371659" y="3114571"/>
              <a:ext cx="257590" cy="1777808"/>
            </a:xfrm>
            <a:prstGeom prst="line">
              <a:avLst/>
            </a:prstGeom>
          </p:spPr>
          <p:style>
            <a:lnRef idx="1">
              <a:schemeClr val="accent1"/>
            </a:lnRef>
            <a:fillRef idx="0">
              <a:schemeClr val="accent1"/>
            </a:fillRef>
            <a:effectRef idx="0">
              <a:schemeClr val="accent1"/>
            </a:effectRef>
            <a:fontRef idx="minor">
              <a:schemeClr val="tx1"/>
            </a:fontRef>
          </p:style>
        </p:cxnSp>
        <p:pic>
          <p:nvPicPr>
            <p:cNvPr id="130" name="図 129" descr="文字の書かれた紙&#10;&#10;自動的に生成された説明">
              <a:extLst>
                <a:ext uri="{FF2B5EF4-FFF2-40B4-BE49-F238E27FC236}">
                  <a16:creationId xmlns:a16="http://schemas.microsoft.com/office/drawing/2014/main" id="{268FB358-FC14-8363-7D4B-DCB04C8B98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3588" y="2405880"/>
              <a:ext cx="213878" cy="373586"/>
            </a:xfrm>
            <a:prstGeom prst="rect">
              <a:avLst/>
            </a:prstGeom>
          </p:spPr>
        </p:pic>
        <p:pic>
          <p:nvPicPr>
            <p:cNvPr id="131" name="図 130" descr="文字の書かれた紙&#10;&#10;自動的に生成された説明">
              <a:extLst>
                <a:ext uri="{FF2B5EF4-FFF2-40B4-BE49-F238E27FC236}">
                  <a16:creationId xmlns:a16="http://schemas.microsoft.com/office/drawing/2014/main" id="{3FA6F384-44CA-9409-B14C-338A5666D6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9353" y="2414939"/>
              <a:ext cx="213878" cy="373586"/>
            </a:xfrm>
            <a:prstGeom prst="rect">
              <a:avLst/>
            </a:prstGeom>
          </p:spPr>
        </p:pic>
        <p:pic>
          <p:nvPicPr>
            <p:cNvPr id="132" name="図 131" descr="文字の書かれた紙&#10;&#10;自動的に生成された説明">
              <a:extLst>
                <a:ext uri="{FF2B5EF4-FFF2-40B4-BE49-F238E27FC236}">
                  <a16:creationId xmlns:a16="http://schemas.microsoft.com/office/drawing/2014/main" id="{EB9CA58C-3219-2DDF-A2DA-F94A12B7B1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81" y="2420768"/>
              <a:ext cx="213878" cy="373586"/>
            </a:xfrm>
            <a:prstGeom prst="rect">
              <a:avLst/>
            </a:prstGeom>
          </p:spPr>
        </p:pic>
        <p:pic>
          <p:nvPicPr>
            <p:cNvPr id="133" name="図 132" descr="文字の書かれた紙&#10;&#10;自動的に生成された説明">
              <a:extLst>
                <a:ext uri="{FF2B5EF4-FFF2-40B4-BE49-F238E27FC236}">
                  <a16:creationId xmlns:a16="http://schemas.microsoft.com/office/drawing/2014/main" id="{69D6C90A-E25C-C3AA-5E8D-FDA115F77B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072" y="2566817"/>
              <a:ext cx="213878" cy="373586"/>
            </a:xfrm>
            <a:prstGeom prst="rect">
              <a:avLst/>
            </a:prstGeom>
          </p:spPr>
        </p:pic>
        <p:pic>
          <p:nvPicPr>
            <p:cNvPr id="134" name="図 133" descr="文字の書かれた紙&#10;&#10;自動的に生成された説明">
              <a:extLst>
                <a:ext uri="{FF2B5EF4-FFF2-40B4-BE49-F238E27FC236}">
                  <a16:creationId xmlns:a16="http://schemas.microsoft.com/office/drawing/2014/main" id="{B71ED10B-5555-B7D9-5858-C5510F5284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3938" y="2566485"/>
              <a:ext cx="213878" cy="373586"/>
            </a:xfrm>
            <a:prstGeom prst="rect">
              <a:avLst/>
            </a:prstGeom>
          </p:spPr>
        </p:pic>
        <p:pic>
          <p:nvPicPr>
            <p:cNvPr id="135" name="図 134" descr="文字の書かれた紙&#10;&#10;自動的に生成された説明">
              <a:extLst>
                <a:ext uri="{FF2B5EF4-FFF2-40B4-BE49-F238E27FC236}">
                  <a16:creationId xmlns:a16="http://schemas.microsoft.com/office/drawing/2014/main" id="{542648A2-C5FC-B77C-10E9-C3D3C27F1E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03" y="2575544"/>
              <a:ext cx="213878" cy="373586"/>
            </a:xfrm>
            <a:prstGeom prst="rect">
              <a:avLst/>
            </a:prstGeom>
          </p:spPr>
        </p:pic>
        <p:pic>
          <p:nvPicPr>
            <p:cNvPr id="136" name="図 135" descr="文字の書かれた紙&#10;&#10;自動的に生成された説明">
              <a:extLst>
                <a:ext uri="{FF2B5EF4-FFF2-40B4-BE49-F238E27FC236}">
                  <a16:creationId xmlns:a16="http://schemas.microsoft.com/office/drawing/2014/main" id="{0EA4EE6F-AC99-D1CE-5282-3DF1B791C3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6231" y="2581373"/>
              <a:ext cx="213878" cy="373586"/>
            </a:xfrm>
            <a:prstGeom prst="rect">
              <a:avLst/>
            </a:prstGeom>
          </p:spPr>
        </p:pic>
        <p:pic>
          <p:nvPicPr>
            <p:cNvPr id="137" name="図 136" descr="文字の書かれた紙&#10;&#10;自動的に生成された説明">
              <a:extLst>
                <a:ext uri="{FF2B5EF4-FFF2-40B4-BE49-F238E27FC236}">
                  <a16:creationId xmlns:a16="http://schemas.microsoft.com/office/drawing/2014/main" id="{3E5720E6-B025-4452-A3CF-5512F70E4A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2362" y="2350178"/>
              <a:ext cx="213878" cy="373586"/>
            </a:xfrm>
            <a:prstGeom prst="rect">
              <a:avLst/>
            </a:prstGeom>
          </p:spPr>
        </p:pic>
        <p:pic>
          <p:nvPicPr>
            <p:cNvPr id="138" name="図 137" descr="文字の書かれた紙&#10;&#10;自動的に生成された説明">
              <a:extLst>
                <a:ext uri="{FF2B5EF4-FFF2-40B4-BE49-F238E27FC236}">
                  <a16:creationId xmlns:a16="http://schemas.microsoft.com/office/drawing/2014/main" id="{9C4FBF84-E4B8-6FB1-5EBC-922E9472D6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8228" y="2349846"/>
              <a:ext cx="213878" cy="373586"/>
            </a:xfrm>
            <a:prstGeom prst="rect">
              <a:avLst/>
            </a:prstGeom>
          </p:spPr>
        </p:pic>
        <p:pic>
          <p:nvPicPr>
            <p:cNvPr id="139" name="図 138" descr="文字の書かれた紙&#10;&#10;自動的に生成された説明">
              <a:extLst>
                <a:ext uri="{FF2B5EF4-FFF2-40B4-BE49-F238E27FC236}">
                  <a16:creationId xmlns:a16="http://schemas.microsoft.com/office/drawing/2014/main" id="{25382AAD-703B-3FAE-A3DF-AF03FFD88D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3993" y="2358905"/>
              <a:ext cx="213878" cy="373586"/>
            </a:xfrm>
            <a:prstGeom prst="rect">
              <a:avLst/>
            </a:prstGeom>
          </p:spPr>
        </p:pic>
        <p:pic>
          <p:nvPicPr>
            <p:cNvPr id="140" name="図 139" descr="文字の書かれた紙&#10;&#10;自動的に生成された説明">
              <a:extLst>
                <a:ext uri="{FF2B5EF4-FFF2-40B4-BE49-F238E27FC236}">
                  <a16:creationId xmlns:a16="http://schemas.microsoft.com/office/drawing/2014/main" id="{108A4BB8-8A69-4A21-C3A7-6B67135865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0521" y="2364734"/>
              <a:ext cx="213878" cy="373586"/>
            </a:xfrm>
            <a:prstGeom prst="rect">
              <a:avLst/>
            </a:prstGeom>
          </p:spPr>
        </p:pic>
        <p:pic>
          <p:nvPicPr>
            <p:cNvPr id="141" name="図 140" descr="文字の書かれた紙&#10;&#10;自動的に生成された説明">
              <a:extLst>
                <a:ext uri="{FF2B5EF4-FFF2-40B4-BE49-F238E27FC236}">
                  <a16:creationId xmlns:a16="http://schemas.microsoft.com/office/drawing/2014/main" id="{3B156D6A-9AD1-58C5-7D86-84C187C04E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4151" y="2726429"/>
              <a:ext cx="213878" cy="373586"/>
            </a:xfrm>
            <a:prstGeom prst="rect">
              <a:avLst/>
            </a:prstGeom>
          </p:spPr>
        </p:pic>
        <p:pic>
          <p:nvPicPr>
            <p:cNvPr id="142" name="図 141" descr="文字の書かれた紙&#10;&#10;自動的に生成された説明">
              <a:extLst>
                <a:ext uri="{FF2B5EF4-FFF2-40B4-BE49-F238E27FC236}">
                  <a16:creationId xmlns:a16="http://schemas.microsoft.com/office/drawing/2014/main" id="{5E94494F-AF67-5EB9-2A66-B8700E66A1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0017" y="2726097"/>
              <a:ext cx="213878" cy="373586"/>
            </a:xfrm>
            <a:prstGeom prst="rect">
              <a:avLst/>
            </a:prstGeom>
          </p:spPr>
        </p:pic>
        <p:pic>
          <p:nvPicPr>
            <p:cNvPr id="143" name="図 142" descr="文字の書かれた紙&#10;&#10;自動的に生成された説明">
              <a:extLst>
                <a:ext uri="{FF2B5EF4-FFF2-40B4-BE49-F238E27FC236}">
                  <a16:creationId xmlns:a16="http://schemas.microsoft.com/office/drawing/2014/main" id="{761ACF6A-CC36-B093-764F-8A7F16973F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782" y="2735156"/>
              <a:ext cx="213878" cy="373586"/>
            </a:xfrm>
            <a:prstGeom prst="rect">
              <a:avLst/>
            </a:prstGeom>
          </p:spPr>
        </p:pic>
        <p:pic>
          <p:nvPicPr>
            <p:cNvPr id="144" name="図 143" descr="文字の書かれた紙&#10;&#10;自動的に生成された説明">
              <a:extLst>
                <a:ext uri="{FF2B5EF4-FFF2-40B4-BE49-F238E27FC236}">
                  <a16:creationId xmlns:a16="http://schemas.microsoft.com/office/drawing/2014/main" id="{73FDBFD4-0E1A-7143-DCA8-AA45B0B5E0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2310" y="2740985"/>
              <a:ext cx="213878" cy="373586"/>
            </a:xfrm>
            <a:prstGeom prst="rect">
              <a:avLst/>
            </a:prstGeom>
          </p:spPr>
        </p:pic>
        <p:pic>
          <p:nvPicPr>
            <p:cNvPr id="145" name="図 144" descr="文字の書かれた紙&#10;&#10;自動的に生成された説明">
              <a:extLst>
                <a:ext uri="{FF2B5EF4-FFF2-40B4-BE49-F238E27FC236}">
                  <a16:creationId xmlns:a16="http://schemas.microsoft.com/office/drawing/2014/main" id="{C6B9D880-2423-3A26-61F9-D17ADA02BA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1474" y="2722471"/>
              <a:ext cx="213878" cy="373586"/>
            </a:xfrm>
            <a:prstGeom prst="rect">
              <a:avLst/>
            </a:prstGeom>
          </p:spPr>
        </p:pic>
        <p:pic>
          <p:nvPicPr>
            <p:cNvPr id="146" name="図 145" descr="文字の書かれた紙&#10;&#10;自動的に生成された説明">
              <a:extLst>
                <a:ext uri="{FF2B5EF4-FFF2-40B4-BE49-F238E27FC236}">
                  <a16:creationId xmlns:a16="http://schemas.microsoft.com/office/drawing/2014/main" id="{CD0521DE-4976-7732-EF55-B05FCE0DCA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7340" y="2722139"/>
              <a:ext cx="213878" cy="373586"/>
            </a:xfrm>
            <a:prstGeom prst="rect">
              <a:avLst/>
            </a:prstGeom>
          </p:spPr>
        </p:pic>
        <p:pic>
          <p:nvPicPr>
            <p:cNvPr id="147" name="図 146" descr="文字の書かれた紙&#10;&#10;自動的に生成された説明">
              <a:extLst>
                <a:ext uri="{FF2B5EF4-FFF2-40B4-BE49-F238E27FC236}">
                  <a16:creationId xmlns:a16="http://schemas.microsoft.com/office/drawing/2014/main" id="{17C27698-C6B3-E4C0-9441-FBD1933A6C5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3105" y="2731198"/>
              <a:ext cx="213878" cy="373586"/>
            </a:xfrm>
            <a:prstGeom prst="rect">
              <a:avLst/>
            </a:prstGeom>
          </p:spPr>
        </p:pic>
        <p:pic>
          <p:nvPicPr>
            <p:cNvPr id="148" name="図 147" descr="文字の書かれた紙&#10;&#10;自動的に生成された説明">
              <a:extLst>
                <a:ext uri="{FF2B5EF4-FFF2-40B4-BE49-F238E27FC236}">
                  <a16:creationId xmlns:a16="http://schemas.microsoft.com/office/drawing/2014/main" id="{7A15512C-3CEC-6BCC-3EE2-7AE43B132D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9633" y="2737027"/>
              <a:ext cx="213878" cy="373586"/>
            </a:xfrm>
            <a:prstGeom prst="rect">
              <a:avLst/>
            </a:prstGeom>
          </p:spPr>
        </p:pic>
      </p:grpSp>
      <p:grpSp>
        <p:nvGrpSpPr>
          <p:cNvPr id="3" name="グループ化 2">
            <a:extLst>
              <a:ext uri="{FF2B5EF4-FFF2-40B4-BE49-F238E27FC236}">
                <a16:creationId xmlns:a16="http://schemas.microsoft.com/office/drawing/2014/main" id="{198C973C-FE08-CA86-9BC9-E345B6573E09}"/>
              </a:ext>
            </a:extLst>
          </p:cNvPr>
          <p:cNvGrpSpPr/>
          <p:nvPr/>
        </p:nvGrpSpPr>
        <p:grpSpPr>
          <a:xfrm>
            <a:off x="1877436" y="2468164"/>
            <a:ext cx="8577048" cy="4057181"/>
            <a:chOff x="353436" y="2468163"/>
            <a:chExt cx="8577048" cy="4057181"/>
          </a:xfrm>
        </p:grpSpPr>
        <p:grpSp>
          <p:nvGrpSpPr>
            <p:cNvPr id="171" name="グループ化 170">
              <a:extLst>
                <a:ext uri="{FF2B5EF4-FFF2-40B4-BE49-F238E27FC236}">
                  <a16:creationId xmlns:a16="http://schemas.microsoft.com/office/drawing/2014/main" id="{87310EFC-523C-9981-0002-45E0B9999DC4}"/>
                </a:ext>
              </a:extLst>
            </p:cNvPr>
            <p:cNvGrpSpPr/>
            <p:nvPr/>
          </p:nvGrpSpPr>
          <p:grpSpPr>
            <a:xfrm>
              <a:off x="353436" y="2468163"/>
              <a:ext cx="8577048" cy="4057181"/>
              <a:chOff x="353436" y="2191981"/>
              <a:chExt cx="8577048" cy="4057181"/>
            </a:xfrm>
          </p:grpSpPr>
          <p:pic>
            <p:nvPicPr>
              <p:cNvPr id="82" name="図 81" descr="暗い, 夜, 記号, 光 が含まれている画像&#10;&#10;自動的に生成された説明">
                <a:extLst>
                  <a:ext uri="{FF2B5EF4-FFF2-40B4-BE49-F238E27FC236}">
                    <a16:creationId xmlns:a16="http://schemas.microsoft.com/office/drawing/2014/main" id="{BA4E6291-8A32-FADA-7A14-D5D71F0699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436" y="4242041"/>
                <a:ext cx="1046116" cy="1758178"/>
              </a:xfrm>
              <a:prstGeom prst="rect">
                <a:avLst/>
              </a:prstGeom>
            </p:spPr>
          </p:pic>
          <p:pic>
            <p:nvPicPr>
              <p:cNvPr id="83" name="図 82" descr="暗い, 夜, 記号, 光 が含まれている画像&#10;&#10;自動的に生成された説明">
                <a:extLst>
                  <a:ext uri="{FF2B5EF4-FFF2-40B4-BE49-F238E27FC236}">
                    <a16:creationId xmlns:a16="http://schemas.microsoft.com/office/drawing/2014/main" id="{AEEBA821-90C8-7D31-6FF7-DC3B5C54B7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514" y="4490984"/>
                <a:ext cx="1046116" cy="1758178"/>
              </a:xfrm>
              <a:prstGeom prst="rect">
                <a:avLst/>
              </a:prstGeom>
            </p:spPr>
          </p:pic>
          <p:pic>
            <p:nvPicPr>
              <p:cNvPr id="84" name="図 83" descr="暗い, 夜, 記号, 光 が含まれている画像&#10;&#10;自動的に生成された説明">
                <a:extLst>
                  <a:ext uri="{FF2B5EF4-FFF2-40B4-BE49-F238E27FC236}">
                    <a16:creationId xmlns:a16="http://schemas.microsoft.com/office/drawing/2014/main" id="{949DE6BE-C633-85A8-AE86-04ABAD174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84368" y="4395641"/>
                <a:ext cx="1046116" cy="1758178"/>
              </a:xfrm>
              <a:prstGeom prst="rect">
                <a:avLst/>
              </a:prstGeom>
            </p:spPr>
          </p:pic>
          <p:cxnSp>
            <p:nvCxnSpPr>
              <p:cNvPr id="161" name="直線矢印コネクタ 160">
                <a:extLst>
                  <a:ext uri="{FF2B5EF4-FFF2-40B4-BE49-F238E27FC236}">
                    <a16:creationId xmlns:a16="http://schemas.microsoft.com/office/drawing/2014/main" id="{1448C0B0-4F16-E3F7-46B4-D1A4D60FFEBB}"/>
                  </a:ext>
                </a:extLst>
              </p:cNvPr>
              <p:cNvCxnSpPr>
                <a:cxnSpLocks/>
                <a:stCxn id="82" idx="0"/>
                <a:endCxn id="101" idx="2"/>
              </p:cNvCxnSpPr>
              <p:nvPr/>
            </p:nvCxnSpPr>
            <p:spPr>
              <a:xfrm flipH="1" flipV="1">
                <a:off x="864661" y="2192313"/>
                <a:ext cx="11833" cy="2049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9B12B4F4-49E9-04BB-3B73-4688888F0E66}"/>
                  </a:ext>
                </a:extLst>
              </p:cNvPr>
              <p:cNvCxnSpPr>
                <a:cxnSpLocks/>
                <a:stCxn id="82" idx="0"/>
                <a:endCxn id="130" idx="2"/>
              </p:cNvCxnSpPr>
              <p:nvPr/>
            </p:nvCxnSpPr>
            <p:spPr>
              <a:xfrm flipV="1">
                <a:off x="876494" y="2191981"/>
                <a:ext cx="314033" cy="205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132CD8EB-5B35-34CA-0A84-52350B279D80}"/>
                  </a:ext>
                </a:extLst>
              </p:cNvPr>
              <p:cNvCxnSpPr>
                <a:cxnSpLocks/>
                <a:stCxn id="82" idx="0"/>
                <a:endCxn id="131" idx="2"/>
              </p:cNvCxnSpPr>
              <p:nvPr/>
            </p:nvCxnSpPr>
            <p:spPr>
              <a:xfrm flipV="1">
                <a:off x="876494" y="2201040"/>
                <a:ext cx="609798" cy="2041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7CC926E0-6516-441A-ACF1-E9E57370CDAA}"/>
                  </a:ext>
                </a:extLst>
              </p:cNvPr>
              <p:cNvCxnSpPr>
                <a:cxnSpLocks/>
                <a:stCxn id="82" idx="0"/>
                <a:endCxn id="132" idx="2"/>
              </p:cNvCxnSpPr>
              <p:nvPr/>
            </p:nvCxnSpPr>
            <p:spPr>
              <a:xfrm flipV="1">
                <a:off x="876494" y="2206869"/>
                <a:ext cx="936326" cy="2035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四角形: 角を丸くする 175">
              <a:extLst>
                <a:ext uri="{FF2B5EF4-FFF2-40B4-BE49-F238E27FC236}">
                  <a16:creationId xmlns:a16="http://schemas.microsoft.com/office/drawing/2014/main" id="{CE903688-2E59-DD2B-87D3-F63CBFBA8C0C}"/>
                </a:ext>
              </a:extLst>
            </p:cNvPr>
            <p:cNvSpPr/>
            <p:nvPr/>
          </p:nvSpPr>
          <p:spPr>
            <a:xfrm>
              <a:off x="2567447" y="3038728"/>
              <a:ext cx="4870966" cy="1235225"/>
            </a:xfrm>
            <a:prstGeom prst="roundRect">
              <a:avLst>
                <a:gd name="adj" fmla="val 11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rgbClr val="F010D5"/>
                  </a:solidFill>
                </a:rPr>
                <a:t>今日も</a:t>
              </a:r>
              <a:r>
                <a:rPr lang="en-US" altLang="ja-JP">
                  <a:solidFill>
                    <a:srgbClr val="F010D5"/>
                  </a:solidFill>
                </a:rPr>
                <a:t>50000</a:t>
              </a:r>
              <a:r>
                <a:rPr lang="ja-JP" altLang="en-US">
                  <a:solidFill>
                    <a:srgbClr val="F010D5"/>
                  </a:solidFill>
                </a:rPr>
                <a:t>人の</a:t>
              </a:r>
              <a:endParaRPr lang="en-US" altLang="ja-JP">
                <a:solidFill>
                  <a:srgbClr val="F010D5"/>
                </a:solidFill>
              </a:endParaRPr>
            </a:p>
            <a:p>
              <a:pPr marL="285750" indent="-285750">
                <a:buFont typeface="Arial" panose="020B0604020202020204" pitchFamily="34" charset="0"/>
                <a:buChar char="•"/>
              </a:pPr>
              <a:r>
                <a:rPr lang="en-US" altLang="ja-JP">
                  <a:solidFill>
                    <a:srgbClr val="F010D5"/>
                  </a:solidFill>
                </a:rPr>
                <a:t>UTokyo Account</a:t>
              </a:r>
              <a:r>
                <a:rPr lang="ja-JP" altLang="en-US">
                  <a:solidFill>
                    <a:srgbClr val="F010D5"/>
                  </a:solidFill>
                </a:rPr>
                <a:t> </a:t>
              </a:r>
              <a:r>
                <a:rPr lang="en-US" altLang="ja-JP">
                  <a:solidFill>
                    <a:srgbClr val="F010D5"/>
                  </a:solidFill>
                </a:rPr>
                <a:t>(10</a:t>
              </a:r>
              <a:r>
                <a:rPr lang="ja-JP" altLang="en-US">
                  <a:solidFill>
                    <a:srgbClr val="F010D5"/>
                  </a:solidFill>
                </a:rPr>
                <a:t>桁</a:t>
              </a:r>
              <a:r>
                <a:rPr lang="en-US" altLang="ja-JP">
                  <a:solidFill>
                    <a:srgbClr val="F010D5"/>
                  </a:solidFill>
                </a:rPr>
                <a:t>@utac.u-tokyo.ac.jp)</a:t>
              </a:r>
            </a:p>
            <a:p>
              <a:pPr marL="285750" indent="-285750">
                <a:buFont typeface="Arial" panose="020B0604020202020204" pitchFamily="34" charset="0"/>
                <a:buChar char="•"/>
              </a:pPr>
              <a:r>
                <a:rPr lang="en-US" altLang="ja-JP">
                  <a:solidFill>
                    <a:srgbClr val="F010D5"/>
                  </a:solidFill>
                </a:rPr>
                <a:t>Google Account (</a:t>
              </a:r>
              <a:r>
                <a:rPr lang="en-US" altLang="ja-JP" i="1">
                  <a:solidFill>
                    <a:srgbClr val="F010D5"/>
                  </a:solidFill>
                </a:rPr>
                <a:t>xxx</a:t>
              </a:r>
              <a:r>
                <a:rPr lang="en-US" altLang="ja-JP">
                  <a:solidFill>
                    <a:srgbClr val="F010D5"/>
                  </a:solidFill>
                </a:rPr>
                <a:t>@g.ecc.u-tokyo.ac.jp)</a:t>
              </a:r>
            </a:p>
            <a:p>
              <a:r>
                <a:rPr lang="ja-JP" altLang="en-US">
                  <a:solidFill>
                    <a:srgbClr val="F010D5"/>
                  </a:solidFill>
                </a:rPr>
                <a:t>がインターネットで口を開けている</a:t>
              </a:r>
            </a:p>
          </p:txBody>
        </p:sp>
      </p:grpSp>
    </p:spTree>
    <p:extLst>
      <p:ext uri="{BB962C8B-B14F-4D97-AF65-F5344CB8AC3E}">
        <p14:creationId xmlns:p14="http://schemas.microsoft.com/office/powerpoint/2010/main" val="40425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a:solidFill>
                  <a:srgbClr val="F010D5"/>
                </a:solidFill>
              </a:rPr>
              <a:t>NG</a:t>
            </a:r>
            <a:r>
              <a:rPr lang="ja-JP" altLang="en-US">
                <a:solidFill>
                  <a:srgbClr val="F010D5"/>
                </a:solidFill>
              </a:rPr>
              <a:t> </a:t>
            </a:r>
            <a:r>
              <a:rPr kumimoji="1" lang="ja-JP" altLang="en-US"/>
              <a:t>固定電話（職場・いえ）だけだと</a:t>
            </a:r>
            <a:endParaRPr kumimoji="1" lang="en-US" altLang="ja-JP"/>
          </a:p>
          <a:p>
            <a:r>
              <a:rPr kumimoji="1" lang="en-US" altLang="ja-JP">
                <a:solidFill>
                  <a:srgbClr val="00B050"/>
                </a:solidFill>
              </a:rPr>
              <a:t>OK</a:t>
            </a:r>
            <a:r>
              <a:rPr kumimoji="1" lang="en-US" altLang="ja-JP"/>
              <a:t> </a:t>
            </a:r>
            <a:r>
              <a:rPr kumimoji="1" lang="ja-JP" altLang="en-US"/>
              <a:t>持ち歩き型の道具</a:t>
            </a:r>
            <a:endParaRPr kumimoji="1" lang="en-US" altLang="ja-JP"/>
          </a:p>
          <a:p>
            <a:pPr lvl="1"/>
            <a:r>
              <a:rPr kumimoji="1" lang="ja-JP" altLang="en-US"/>
              <a:t>自分のスマホ（</a:t>
            </a:r>
            <a:r>
              <a:rPr kumimoji="1" lang="en-US" altLang="ja-JP"/>
              <a:t>※</a:t>
            </a:r>
            <a:r>
              <a:rPr kumimoji="1" lang="ja-JP" altLang="en-US"/>
              <a:t>）</a:t>
            </a:r>
            <a:endParaRPr kumimoji="1" lang="en-US" altLang="ja-JP"/>
          </a:p>
          <a:p>
            <a:pPr lvl="1"/>
            <a:r>
              <a:rPr kumimoji="1" lang="ja-JP" altLang="en-US"/>
              <a:t>大学貸し出しガラ携（</a:t>
            </a:r>
            <a:r>
              <a:rPr kumimoji="1" lang="en-US" altLang="ja-JP"/>
              <a:t>※</a:t>
            </a:r>
            <a:r>
              <a:rPr kumimoji="1" lang="ja-JP" altLang="en-US"/>
              <a:t>）</a:t>
            </a:r>
            <a:endParaRPr lang="en-US" altLang="ja-JP"/>
          </a:p>
          <a:p>
            <a:pPr lvl="1"/>
            <a:r>
              <a:rPr kumimoji="1" lang="ja-JP" altLang="en-US"/>
              <a:t>専用ハードウェアトークン</a:t>
            </a:r>
            <a:endParaRPr kumimoji="1" lang="en-US" altLang="ja-JP"/>
          </a:p>
          <a:p>
            <a:pPr lvl="1"/>
            <a:r>
              <a:rPr lang="ja-JP" altLang="en-US"/>
              <a:t>専用セキュリティキー</a:t>
            </a:r>
            <a:endParaRPr lang="en-US" altLang="ja-JP"/>
          </a:p>
          <a:p>
            <a:r>
              <a:rPr kumimoji="1" lang="ja-JP" altLang="en-US"/>
              <a:t>（</a:t>
            </a:r>
            <a:r>
              <a:rPr kumimoji="1" lang="en-US" altLang="ja-JP"/>
              <a:t>※</a:t>
            </a:r>
            <a:r>
              <a:rPr kumimoji="1" lang="ja-JP" altLang="en-US"/>
              <a:t>）海外出張時はローミングサービスが通じている場合</a:t>
            </a:r>
            <a:endParaRPr kumimoji="1" lang="en-US" altLang="ja-JP"/>
          </a:p>
          <a:p>
            <a:pPr lvl="1"/>
            <a:r>
              <a:rPr lang="ja-JP" altLang="en-US"/>
              <a:t>大学ガラ携については</a:t>
            </a:r>
            <a:r>
              <a:rPr lang="en-US" altLang="ja-JP">
                <a:hlinkClick r:id="rId2"/>
              </a:rPr>
              <a:t>Softbank</a:t>
            </a:r>
            <a:r>
              <a:rPr lang="ja-JP" altLang="en-US">
                <a:hlinkClick r:id="rId2"/>
              </a:rPr>
              <a:t>のページ</a:t>
            </a:r>
            <a:r>
              <a:rPr lang="ja-JP" altLang="en-US"/>
              <a:t>で機種＝</a:t>
            </a:r>
            <a:r>
              <a:rPr lang="en-US" altLang="ja-JP" b="1"/>
              <a:t>Kyocera DINGO</a:t>
            </a:r>
            <a:r>
              <a:rPr lang="ja-JP" altLang="en-US" b="1"/>
              <a:t>ケータイ</a:t>
            </a:r>
            <a:r>
              <a:rPr lang="en-US" altLang="ja-JP" b="1"/>
              <a:t> for Biz</a:t>
            </a:r>
            <a:r>
              <a:rPr lang="en-US" altLang="ja-JP"/>
              <a:t> </a:t>
            </a:r>
            <a:r>
              <a:rPr lang="ja-JP" altLang="en-US"/>
              <a:t>で確認ください</a:t>
            </a:r>
            <a:endParaRPr kumimoji="1" lang="ja-JP" altLang="en-US"/>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a:solidFill>
                  <a:srgbClr val="F010D5"/>
                </a:solidFill>
              </a:rPr>
              <a:t>NG</a:t>
            </a:r>
            <a:r>
              <a:rPr lang="en-US" altLang="ja-JP"/>
              <a:t> </a:t>
            </a:r>
            <a:r>
              <a:rPr lang="ja-JP" altLang="en-US"/>
              <a:t>ショートメッセージ</a:t>
            </a:r>
            <a:endParaRPr lang="en-US" altLang="ja-JP"/>
          </a:p>
          <a:p>
            <a:r>
              <a:rPr lang="en-US" altLang="ja-JP">
                <a:solidFill>
                  <a:srgbClr val="F010D5"/>
                </a:solidFill>
              </a:rPr>
              <a:t>NG</a:t>
            </a:r>
            <a:r>
              <a:rPr lang="en-US" altLang="ja-JP"/>
              <a:t> Microsoft Authenticator</a:t>
            </a:r>
            <a:r>
              <a:rPr lang="ja-JP" altLang="en-US"/>
              <a:t>の</a:t>
            </a:r>
            <a:r>
              <a:rPr lang="en-US" altLang="ja-JP">
                <a:solidFill>
                  <a:srgbClr val="F010D5"/>
                </a:solidFill>
              </a:rPr>
              <a:t>2</a:t>
            </a:r>
            <a:r>
              <a:rPr lang="ja-JP" altLang="en-US">
                <a:solidFill>
                  <a:srgbClr val="F010D5"/>
                </a:solidFill>
              </a:rPr>
              <a:t>桁を入力</a:t>
            </a:r>
            <a:r>
              <a:rPr lang="ja-JP" altLang="en-US"/>
              <a:t>する方法</a:t>
            </a:r>
            <a:endParaRPr lang="en-US" altLang="ja-JP"/>
          </a:p>
          <a:p>
            <a:pPr lvl="1"/>
            <a:r>
              <a:rPr lang="ja-JP" altLang="en-US"/>
              <a:t>通知が届かなくなるため</a:t>
            </a:r>
            <a:endParaRPr lang="en-US" altLang="ja-JP"/>
          </a:p>
          <a:p>
            <a:r>
              <a:rPr lang="en-US" altLang="ja-JP">
                <a:solidFill>
                  <a:srgbClr val="F010D5"/>
                </a:solidFill>
              </a:rPr>
              <a:t>OK</a:t>
            </a:r>
            <a:r>
              <a:rPr lang="en-US" altLang="ja-JP"/>
              <a:t> </a:t>
            </a:r>
            <a:r>
              <a:rPr lang="ja-JP" altLang="en-US"/>
              <a:t>音声電話</a:t>
            </a:r>
            <a:endParaRPr lang="en-US" altLang="ja-JP"/>
          </a:p>
          <a:p>
            <a:pPr lvl="1"/>
            <a:r>
              <a:rPr lang="ja-JP" altLang="en-US"/>
              <a:t>音声通信が生きている前提</a:t>
            </a:r>
            <a:endParaRPr lang="en-US" altLang="ja-JP"/>
          </a:p>
          <a:p>
            <a:r>
              <a:rPr lang="en-US" altLang="ja-JP">
                <a:solidFill>
                  <a:srgbClr val="00B050"/>
                </a:solidFill>
              </a:rPr>
              <a:t>OK</a:t>
            </a:r>
            <a:r>
              <a:rPr lang="en-US" altLang="ja-JP"/>
              <a:t> 6</a:t>
            </a:r>
            <a:r>
              <a:rPr lang="ja-JP" altLang="en-US"/>
              <a:t>桁を入力する方式（通常、通信は不要）</a:t>
            </a:r>
            <a:endParaRPr lang="en-US" altLang="ja-JP">
              <a:hlinkClick r:id="rId2"/>
            </a:endParaRPr>
          </a:p>
          <a:p>
            <a:pPr lvl="1"/>
            <a:r>
              <a:rPr lang="ja-JP" altLang="en-US"/>
              <a:t>専用ハードウェアトークン、セキュリティキー</a:t>
            </a:r>
            <a:endParaRPr lang="en-US" altLang="ja-JP"/>
          </a:p>
          <a:p>
            <a:pPr lvl="1"/>
            <a:r>
              <a:rPr lang="en-US" altLang="ja-JP">
                <a:hlinkClick r:id="rId2"/>
              </a:rPr>
              <a:t>Google</a:t>
            </a:r>
            <a:r>
              <a:rPr lang="ja-JP" altLang="en-US">
                <a:hlinkClick r:id="rId2"/>
              </a:rPr>
              <a:t>認証システム</a:t>
            </a:r>
            <a:endParaRPr lang="en-US" altLang="ja-JP"/>
          </a:p>
          <a:p>
            <a:pPr lvl="1"/>
            <a:r>
              <a:rPr lang="ja-JP" altLang="en-US"/>
              <a:t>実は</a:t>
            </a:r>
            <a:r>
              <a:rPr lang="en-US" altLang="ja-JP">
                <a:hlinkClick r:id="rId3"/>
              </a:rPr>
              <a:t>Microsoft Authenticator</a:t>
            </a:r>
            <a:r>
              <a:rPr lang="ja-JP" altLang="en-US">
                <a:hlinkClick r:id="rId3"/>
              </a:rPr>
              <a:t>も</a:t>
            </a:r>
            <a:r>
              <a:rPr lang="en-US" altLang="ja-JP">
                <a:hlinkClick r:id="rId3"/>
              </a:rPr>
              <a:t>6</a:t>
            </a:r>
            <a:r>
              <a:rPr lang="ja-JP" altLang="en-US">
                <a:hlinkClick r:id="rId3"/>
              </a:rPr>
              <a:t>桁入力方式</a:t>
            </a:r>
            <a:r>
              <a:rPr lang="ja-JP" altLang="en-US"/>
              <a:t>がある（</a:t>
            </a:r>
            <a:r>
              <a:rPr lang="ja-JP" altLang="en-US">
                <a:hlinkClick r:id="rId4"/>
              </a:rPr>
              <a:t>動画</a:t>
            </a:r>
            <a:r>
              <a:rPr lang="ja-JP" altLang="en-US"/>
              <a:t>）</a:t>
            </a:r>
            <a:endParaRPr lang="en-US" altLang="ja-JP"/>
          </a:p>
          <a:p>
            <a:pPr lvl="2"/>
            <a:r>
              <a:rPr lang="ja-JP" altLang="en-US"/>
              <a:t>スマホで</a:t>
            </a:r>
            <a:r>
              <a:rPr lang="en-US" altLang="ja-JP"/>
              <a:t>Microsoft Authenticator</a:t>
            </a:r>
            <a:r>
              <a:rPr lang="ja-JP" altLang="en-US"/>
              <a:t>をタップして起動</a:t>
            </a:r>
            <a:endParaRPr lang="en-US" altLang="ja-JP"/>
          </a:p>
          <a:p>
            <a:pPr lvl="2"/>
            <a:r>
              <a:rPr lang="en-US" altLang="ja-JP"/>
              <a:t>The University of Tokyo</a:t>
            </a:r>
            <a:r>
              <a:rPr lang="ja-JP" altLang="en-US"/>
              <a:t>を選択、</a:t>
            </a:r>
            <a:r>
              <a:rPr lang="en-US" altLang="ja-JP"/>
              <a:t>6</a:t>
            </a:r>
            <a:r>
              <a:rPr lang="ja-JP" altLang="en-US"/>
              <a:t>桁を表示</a:t>
            </a:r>
            <a:endParaRPr lang="en-US" altLang="ja-JP"/>
          </a:p>
          <a:p>
            <a:pPr lvl="2"/>
            <a:endParaRPr lang="en-US" altLang="ja-JP"/>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a:t>できるだけ思い止まって、と言った上で</a:t>
            </a:r>
            <a:r>
              <a:rPr lang="en-US" altLang="ja-JP"/>
              <a:t>…</a:t>
            </a:r>
          </a:p>
          <a:p>
            <a:r>
              <a:rPr lang="ja-JP" altLang="en-US"/>
              <a:t>それでも利用終了したい場合、</a:t>
            </a:r>
            <a:r>
              <a:rPr lang="ja-JP" altLang="en-US">
                <a:hlinkClick r:id="rId2"/>
              </a:rPr>
              <a:t>本人確認方法再登録および利用終了</a:t>
            </a:r>
            <a:r>
              <a:rPr lang="ja-JP" altLang="en-US"/>
              <a:t>ページからお申し込みください</a:t>
            </a:r>
            <a:endParaRPr lang="en-US" altLang="ja-JP"/>
          </a:p>
          <a:p>
            <a:r>
              <a:rPr lang="ja-JP" altLang="en-US">
                <a:sym typeface="Symbol" panose="05050102010706020507" pitchFamily="18" charset="2"/>
              </a:rPr>
              <a:t>トラブル時に設定をやり直（再登録）したい場合も</a:t>
            </a:r>
            <a:r>
              <a:rPr lang="ja-JP" altLang="en-US">
                <a:sym typeface="Symbol" panose="05050102010706020507" pitchFamily="18" charset="2"/>
                <a:hlinkClick r:id="rId2"/>
              </a:rPr>
              <a:t>同じページ</a:t>
            </a:r>
            <a:r>
              <a:rPr lang="ja-JP" altLang="en-US">
                <a:sym typeface="Symbol" panose="05050102010706020507" pitchFamily="18" charset="2"/>
              </a:rPr>
              <a:t>から</a:t>
            </a:r>
            <a:endParaRPr lang="en-US" altLang="ja-JP">
              <a:sym typeface="Symbol" panose="05050102010706020507" pitchFamily="18" charset="2"/>
            </a:endParaRPr>
          </a:p>
          <a:p>
            <a:r>
              <a:rPr lang="ja-JP" altLang="en-US">
                <a:sym typeface="Symbol" panose="05050102010706020507" pitchFamily="18" charset="2"/>
              </a:rPr>
              <a:t>業務に支障をきたす理由がある場合、やめる前にご相談ください</a:t>
            </a:r>
            <a:endParaRPr lang="en-US" altLang="ja-JP">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a:t>まとめ：多要素認証</a:t>
            </a:r>
            <a:r>
              <a:rPr lang="ja-JP" altLang="en-US"/>
              <a:t>で安心な暮らしを</a:t>
            </a:r>
            <a:endParaRPr kumimoji="1" lang="ja-JP" altLang="en-US"/>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金子亮大作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大澤悠一作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Tree>
    <p:extLst>
      <p:ext uri="{BB962C8B-B14F-4D97-AF65-F5344CB8AC3E}">
        <p14:creationId xmlns:p14="http://schemas.microsoft.com/office/powerpoint/2010/main" val="2989109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a:t>あなただけに覚えられる</a:t>
            </a:r>
            <a:r>
              <a:rPr lang="ja-JP" altLang="en-US"/>
              <a:t>パスワード</a:t>
            </a:r>
            <a:endParaRPr lang="en-US" altLang="ja-JP"/>
          </a:p>
          <a:p>
            <a:pPr lvl="1"/>
            <a:r>
              <a:rPr kumimoji="1" lang="ja-JP" altLang="en-US"/>
              <a:t>巷で推奨（？）されている方法</a:t>
            </a:r>
            <a:endParaRPr kumimoji="1" lang="en-US" altLang="ja-JP"/>
          </a:p>
          <a:p>
            <a:pPr lvl="1"/>
            <a:r>
              <a:rPr lang="ja-JP" altLang="en-US"/>
              <a:t>自分に思い出せる長い文章を思い浮かべてある規則で文字を取り出す</a:t>
            </a:r>
            <a:endParaRPr lang="en-US" altLang="ja-JP"/>
          </a:p>
          <a:p>
            <a:pPr lvl="2"/>
            <a:r>
              <a:rPr lang="en-US" altLang="ja-JP">
                <a:solidFill>
                  <a:srgbClr val="F010D5"/>
                </a:solidFill>
              </a:rPr>
              <a:t>W</a:t>
            </a:r>
            <a:r>
              <a:rPr lang="en-US" altLang="ja-JP"/>
              <a:t>in</a:t>
            </a:r>
            <a:r>
              <a:rPr lang="en-US" altLang="ja-JP">
                <a:solidFill>
                  <a:srgbClr val="F010D5"/>
                </a:solidFill>
              </a:rPr>
              <a:t>d</a:t>
            </a:r>
            <a:r>
              <a:rPr lang="en-US" altLang="ja-JP"/>
              <a:t>ow</a:t>
            </a:r>
            <a:r>
              <a:rPr lang="en-US" altLang="ja-JP">
                <a:solidFill>
                  <a:srgbClr val="F010D5"/>
                </a:solidFill>
              </a:rPr>
              <a:t>s</a:t>
            </a:r>
            <a:r>
              <a:rPr lang="en-US" altLang="ja-JP"/>
              <a:t> </a:t>
            </a:r>
            <a:r>
              <a:rPr lang="en-US" altLang="ja-JP">
                <a:solidFill>
                  <a:srgbClr val="F010D5"/>
                </a:solidFill>
              </a:rPr>
              <a:t>g</a:t>
            </a:r>
            <a:r>
              <a:rPr lang="en-US" altLang="ja-JP"/>
              <a:t>a </a:t>
            </a:r>
            <a:r>
              <a:rPr lang="en-US" altLang="ja-JP">
                <a:solidFill>
                  <a:srgbClr val="F010D5"/>
                </a:solidFill>
              </a:rPr>
              <a:t>1</a:t>
            </a:r>
            <a:r>
              <a:rPr lang="en-US" altLang="ja-JP"/>
              <a:t> </a:t>
            </a:r>
            <a:r>
              <a:rPr lang="en-US" altLang="ja-JP">
                <a:solidFill>
                  <a:srgbClr val="F010D5"/>
                </a:solidFill>
              </a:rPr>
              <a:t>b</a:t>
            </a:r>
            <a:r>
              <a:rPr lang="en-US" altLang="ja-JP"/>
              <a:t>a</a:t>
            </a:r>
            <a:r>
              <a:rPr lang="en-US" altLang="ja-JP">
                <a:solidFill>
                  <a:srgbClr val="F010D5"/>
                </a:solidFill>
              </a:rPr>
              <a:t>n</a:t>
            </a:r>
            <a:r>
              <a:rPr lang="en-US" altLang="ja-JP"/>
              <a:t> </a:t>
            </a:r>
            <a:r>
              <a:rPr lang="en-US" altLang="ja-JP" err="1">
                <a:solidFill>
                  <a:srgbClr val="F010D5"/>
                </a:solidFill>
              </a:rPr>
              <a:t>t</a:t>
            </a:r>
            <a:r>
              <a:rPr lang="en-US" altLang="ja-JP" err="1"/>
              <a:t>e</a:t>
            </a:r>
            <a:r>
              <a:rPr lang="en-US" altLang="ja-JP"/>
              <a:t> </a:t>
            </a:r>
            <a:r>
              <a:rPr lang="en-US" altLang="ja-JP" err="1">
                <a:solidFill>
                  <a:srgbClr val="F010D5"/>
                </a:solidFill>
              </a:rPr>
              <a:t>k</a:t>
            </a:r>
            <a:r>
              <a:rPr lang="en-US" altLang="ja-JP" err="1"/>
              <a:t>o</a:t>
            </a:r>
            <a:r>
              <a:rPr lang="en-US" altLang="ja-JP" err="1">
                <a:solidFill>
                  <a:srgbClr val="F010D5"/>
                </a:solidFill>
              </a:rPr>
              <a:t>t</a:t>
            </a:r>
            <a:r>
              <a:rPr lang="en-US" altLang="ja-JP" err="1"/>
              <a:t>o</a:t>
            </a:r>
            <a:r>
              <a:rPr lang="en-US" altLang="ja-JP"/>
              <a:t> </a:t>
            </a:r>
            <a:r>
              <a:rPr lang="en-US" altLang="ja-JP">
                <a:solidFill>
                  <a:srgbClr val="F010D5"/>
                </a:solidFill>
              </a:rPr>
              <a:t>h</a:t>
            </a:r>
            <a:r>
              <a:rPr lang="en-US" altLang="ja-JP"/>
              <a:t>a </a:t>
            </a:r>
            <a:r>
              <a:rPr lang="en-US" altLang="ja-JP" err="1">
                <a:solidFill>
                  <a:srgbClr val="F010D5"/>
                </a:solidFill>
              </a:rPr>
              <a:t>n</a:t>
            </a:r>
            <a:r>
              <a:rPr lang="en-US" altLang="ja-JP" err="1"/>
              <a:t>ai</a:t>
            </a:r>
            <a:r>
              <a:rPr lang="en-US" altLang="ja-JP"/>
              <a:t> </a:t>
            </a:r>
            <a:r>
              <a:rPr lang="en-US" altLang="ja-JP">
                <a:solidFill>
                  <a:srgbClr val="F010D5"/>
                </a:solidFill>
              </a:rPr>
              <a:t>t</a:t>
            </a:r>
            <a:r>
              <a:rPr lang="en-US" altLang="ja-JP"/>
              <a:t>o </a:t>
            </a:r>
            <a:r>
              <a:rPr lang="en-US" altLang="ja-JP" err="1"/>
              <a:t>o</a:t>
            </a:r>
            <a:r>
              <a:rPr lang="en-US" altLang="ja-JP" err="1">
                <a:solidFill>
                  <a:srgbClr val="F010D5"/>
                </a:solidFill>
              </a:rPr>
              <a:t>m</a:t>
            </a:r>
            <a:r>
              <a:rPr lang="en-US" altLang="ja-JP" err="1"/>
              <a:t>oi</a:t>
            </a:r>
            <a:r>
              <a:rPr lang="en-US" altLang="ja-JP" err="1">
                <a:solidFill>
                  <a:srgbClr val="F010D5"/>
                </a:solidFill>
              </a:rPr>
              <a:t>m</a:t>
            </a:r>
            <a:r>
              <a:rPr lang="en-US" altLang="ja-JP" err="1"/>
              <a:t>a</a:t>
            </a:r>
            <a:r>
              <a:rPr lang="en-US" altLang="ja-JP" err="1">
                <a:solidFill>
                  <a:srgbClr val="F010D5"/>
                </a:solidFill>
              </a:rPr>
              <a:t>s</a:t>
            </a:r>
            <a:r>
              <a:rPr lang="en-US" altLang="ja-JP" err="1"/>
              <a:t>u</a:t>
            </a:r>
            <a:r>
              <a:rPr lang="en-US" altLang="ja-JP"/>
              <a:t> </a:t>
            </a:r>
            <a:r>
              <a:rPr lang="en-US" altLang="ja-JP">
                <a:sym typeface="Symbol" panose="05050102010706020507" pitchFamily="18" charset="2"/>
              </a:rPr>
              <a:t> </a:t>
            </a:r>
            <a:r>
              <a:rPr lang="en-US" altLang="ja-JP">
                <a:solidFill>
                  <a:srgbClr val="F010D5"/>
                </a:solidFill>
              </a:rPr>
              <a:t>Wdsg1bntkthntmms</a:t>
            </a:r>
          </a:p>
          <a:p>
            <a:pPr lvl="1"/>
            <a:r>
              <a:rPr lang="en-US" altLang="ja-JP"/>
              <a:t>AI</a:t>
            </a:r>
            <a:r>
              <a:rPr lang="ja-JP" altLang="en-US"/>
              <a:t>に生成されてしまう可能性は否定できないが</a:t>
            </a:r>
            <a:r>
              <a:rPr lang="en-US" altLang="ja-JP"/>
              <a:t>…</a:t>
            </a:r>
          </a:p>
          <a:p>
            <a:r>
              <a:rPr kumimoji="1" lang="ja-JP" altLang="en-US" b="1"/>
              <a:t>乱数</a:t>
            </a:r>
            <a:r>
              <a:rPr kumimoji="1" lang="ja-JP" altLang="en-US"/>
              <a:t>パスワード（王道）</a:t>
            </a:r>
            <a:endParaRPr kumimoji="1" lang="en-US" altLang="ja-JP"/>
          </a:p>
          <a:p>
            <a:pPr lvl="1"/>
            <a:r>
              <a:rPr lang="ja-JP" altLang="en-US"/>
              <a:t>一番安全（例：大文字小文字数字混ぜて</a:t>
            </a:r>
            <a:r>
              <a:rPr lang="en-US" altLang="ja-JP"/>
              <a:t>12</a:t>
            </a:r>
            <a:r>
              <a:rPr lang="ja-JP" altLang="en-US"/>
              <a:t>文字）</a:t>
            </a:r>
            <a:endParaRPr lang="en-US" altLang="ja-JP"/>
          </a:p>
          <a:p>
            <a:pPr lvl="1"/>
            <a:r>
              <a:rPr lang="ja-JP" altLang="en-US"/>
              <a:t>生成方法：例えばこの</a:t>
            </a:r>
            <a:r>
              <a:rPr lang="en-US" altLang="ja-JP">
                <a:hlinkClick r:id="rId2"/>
              </a:rPr>
              <a:t>Excel</a:t>
            </a:r>
            <a:endParaRPr lang="en-US" altLang="ja-JP"/>
          </a:p>
          <a:p>
            <a:pPr lvl="2"/>
            <a:r>
              <a:rPr lang="ja-JP" altLang="en-US"/>
              <a:t>注：</a:t>
            </a:r>
            <a:r>
              <a:rPr lang="en-US" altLang="ja-JP"/>
              <a:t>Linux </a:t>
            </a:r>
            <a:r>
              <a:rPr lang="en-US" altLang="ja-JP" err="1"/>
              <a:t>pwgen</a:t>
            </a:r>
            <a:r>
              <a:rPr lang="ja-JP" altLang="en-US"/>
              <a:t>コマンド、スクリプト言語などもっと普通な方法はあります（無理やり</a:t>
            </a:r>
            <a:r>
              <a:rPr lang="en-US" altLang="ja-JP"/>
              <a:t>Excel</a:t>
            </a:r>
            <a:r>
              <a:rPr lang="ja-JP" altLang="en-US"/>
              <a:t>でやってみただけです）</a:t>
            </a:r>
            <a:endParaRPr lang="en-US" altLang="ja-JP"/>
          </a:p>
          <a:p>
            <a:pPr lvl="1"/>
            <a:r>
              <a:rPr kumimoji="1" lang="ja-JP" altLang="en-US">
                <a:solidFill>
                  <a:srgbClr val="F010D5"/>
                </a:solidFill>
              </a:rPr>
              <a:t>問題：なかなか覚えられない</a:t>
            </a:r>
            <a:r>
              <a:rPr kumimoji="1" lang="ja-JP" altLang="en-US"/>
              <a:t>（次スライド）</a:t>
            </a:r>
            <a:endParaRPr kumimoji="1" lang="en-US" altLang="ja-JP"/>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a:t>紙に書いておく</a:t>
            </a:r>
            <a:r>
              <a:rPr kumimoji="1" lang="en-US" altLang="ja-JP"/>
              <a:t>?</a:t>
            </a:r>
          </a:p>
          <a:p>
            <a:r>
              <a:rPr lang="ja-JP" altLang="en-US"/>
              <a:t>「いざというとき」の手段としては〇</a:t>
            </a:r>
            <a:endParaRPr lang="en-US" altLang="ja-JP"/>
          </a:p>
          <a:p>
            <a:r>
              <a:rPr lang="ja-JP" altLang="en-US"/>
              <a:t>入力を要求されることが稀なら紙でも耐えられる</a:t>
            </a:r>
            <a:endParaRPr lang="en-US" altLang="ja-JP"/>
          </a:p>
          <a:p>
            <a:r>
              <a:rPr lang="ja-JP" altLang="en-US"/>
              <a:t>だが一般には解決策といえるかは怪しい</a:t>
            </a:r>
            <a:endParaRPr lang="en-US" altLang="ja-JP"/>
          </a:p>
          <a:p>
            <a:r>
              <a:rPr lang="ja-JP" altLang="en-US">
                <a:sym typeface="Symbol" panose="05050102010706020507" pitchFamily="18" charset="2"/>
              </a:rPr>
              <a:t> </a:t>
            </a:r>
            <a:r>
              <a:rPr kumimoji="1" lang="ja-JP" altLang="en-US"/>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a:t>端末内（ローカルフォルダ）に</a:t>
            </a:r>
            <a:r>
              <a:rPr lang="ja-JP" altLang="en-US">
                <a:solidFill>
                  <a:srgbClr val="F010D5"/>
                </a:solidFill>
              </a:rPr>
              <a:t>暗号化されたファイル</a:t>
            </a:r>
            <a:r>
              <a:rPr lang="ja-JP" altLang="en-US"/>
              <a:t>（</a:t>
            </a:r>
            <a:r>
              <a:rPr lang="en-US" altLang="ja-JP"/>
              <a:t>word </a:t>
            </a:r>
            <a:r>
              <a:rPr lang="ja-JP" altLang="en-US"/>
              <a:t>で作成可能）を作り</a:t>
            </a:r>
            <a:r>
              <a:rPr lang="en-US" altLang="ja-JP"/>
              <a:t>UTokyo Account</a:t>
            </a:r>
            <a:r>
              <a:rPr lang="ja-JP" altLang="en-US"/>
              <a:t>のパスワードをメモしておく「</a:t>
            </a:r>
            <a:r>
              <a:rPr kumimoji="1" lang="ja-JP" altLang="en-US"/>
              <a:t>ほげ</a:t>
            </a:r>
            <a:r>
              <a:rPr lang="en-US" altLang="ja-JP"/>
              <a:t>.docx</a:t>
            </a:r>
            <a:r>
              <a:rPr lang="ja-JP" altLang="en-US"/>
              <a:t>」</a:t>
            </a:r>
            <a:endParaRPr lang="en-US" altLang="ja-JP"/>
          </a:p>
          <a:p>
            <a:pPr lvl="1"/>
            <a:r>
              <a:rPr lang="ja-JP" altLang="en-US">
                <a:hlinkClick r:id="rId2"/>
              </a:rPr>
              <a:t>見本</a:t>
            </a:r>
            <a:r>
              <a:rPr lang="ja-JP" altLang="en-US"/>
              <a:t> </a:t>
            </a:r>
            <a:r>
              <a:rPr lang="en-US" altLang="ja-JP"/>
              <a:t>(</a:t>
            </a:r>
            <a:r>
              <a:rPr lang="ja-JP" altLang="en-US"/>
              <a:t>パスワード：  </a:t>
            </a:r>
            <a:r>
              <a:rPr lang="en-US" altLang="ja-JP"/>
              <a:t>eeyoWei3)</a:t>
            </a:r>
          </a:p>
          <a:p>
            <a:r>
              <a:rPr lang="en-US" altLang="ja-JP"/>
              <a:t>Word:</a:t>
            </a:r>
            <a:r>
              <a:rPr lang="ja-JP" altLang="en-US"/>
              <a:t>「ファイル」</a:t>
            </a:r>
            <a:r>
              <a:rPr lang="ja-JP" altLang="en-US">
                <a:sym typeface="Symbol" panose="05050102010706020507" pitchFamily="18" charset="2"/>
              </a:rPr>
              <a:t></a:t>
            </a:r>
            <a:r>
              <a:rPr lang="ja-JP" altLang="en-US"/>
              <a:t>「情報」</a:t>
            </a:r>
            <a:r>
              <a:rPr lang="ja-JP" altLang="en-US">
                <a:sym typeface="Symbol" panose="05050102010706020507" pitchFamily="18" charset="2"/>
              </a:rPr>
              <a:t></a:t>
            </a:r>
            <a:r>
              <a:rPr lang="ja-JP" altLang="en-US"/>
              <a:t>「文書の保護」</a:t>
            </a:r>
            <a:r>
              <a:rPr lang="ja-JP" altLang="en-US">
                <a:sym typeface="Symbol" panose="05050102010706020507" pitchFamily="18" charset="2"/>
              </a:rPr>
              <a:t></a:t>
            </a:r>
            <a:r>
              <a:rPr lang="ja-JP" altLang="en-US"/>
              <a:t>「パスワードを使用して暗号化」</a:t>
            </a:r>
            <a:endParaRPr lang="en-US" altLang="ja-JP"/>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a:solidFill>
                  <a:srgbClr val="F010D5"/>
                </a:solidFill>
              </a:rPr>
              <a:t>ほげ</a:t>
            </a:r>
            <a:r>
              <a:rPr lang="en-US" altLang="ja-JP">
                <a:solidFill>
                  <a:srgbClr val="F010D5"/>
                </a:solidFill>
              </a:rPr>
              <a:t>.docx</a:t>
            </a:r>
            <a:r>
              <a:rPr lang="ja-JP" altLang="en-US"/>
              <a:t>のパスワードは</a:t>
            </a:r>
            <a:r>
              <a:rPr lang="en-US" altLang="ja-JP"/>
              <a:t>?</a:t>
            </a:r>
            <a:endParaRPr kumimoji="1" lang="ja-JP" altLang="en-US"/>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a:t>A: </a:t>
            </a:r>
            <a:r>
              <a:rPr kumimoji="1" lang="ja-JP" altLang="en-US"/>
              <a:t>記憶可能なものに設定</a:t>
            </a:r>
            <a:endParaRPr kumimoji="1" lang="en-US" altLang="ja-JP"/>
          </a:p>
          <a:p>
            <a:r>
              <a:rPr lang="en-US" altLang="ja-JP"/>
              <a:t>Q: </a:t>
            </a:r>
            <a:r>
              <a:rPr lang="ja-JP" altLang="en-US"/>
              <a:t>え？それって（初めから</a:t>
            </a:r>
            <a:r>
              <a:rPr lang="en-US" altLang="ja-JP"/>
              <a:t>utac</a:t>
            </a:r>
            <a:r>
              <a:rPr lang="ja-JP" altLang="en-US"/>
              <a:t>に記憶可能なパスワードを使うのと）同じことでは</a:t>
            </a:r>
            <a:r>
              <a:rPr lang="en-US" altLang="ja-JP"/>
              <a:t>?</a:t>
            </a:r>
          </a:p>
          <a:p>
            <a:r>
              <a:rPr kumimoji="1" lang="en-US" altLang="ja-JP"/>
              <a:t>A: </a:t>
            </a:r>
            <a:r>
              <a:rPr kumimoji="1" lang="ja-JP" altLang="en-US"/>
              <a:t>否。「ほげ</a:t>
            </a:r>
            <a:r>
              <a:rPr kumimoji="1" lang="en-US" altLang="ja-JP"/>
              <a:t>.docx</a:t>
            </a:r>
            <a:r>
              <a:rPr kumimoji="1" lang="ja-JP" altLang="en-US"/>
              <a:t>」がその端末に物理的にさわら</a:t>
            </a:r>
            <a:r>
              <a:rPr lang="ja-JP" altLang="en-US"/>
              <a:t>ない</a:t>
            </a:r>
            <a:r>
              <a:rPr kumimoji="1" lang="ja-JP" altLang="en-US"/>
              <a:t>と開けられない</a:t>
            </a:r>
            <a:r>
              <a:rPr lang="ja-JP" altLang="en-US"/>
              <a:t>ようにしていれ</a:t>
            </a:r>
            <a:r>
              <a:rPr kumimoji="1" lang="ja-JP" altLang="en-US"/>
              <a:t>ば「ほげ</a:t>
            </a:r>
            <a:r>
              <a:rPr kumimoji="1" lang="en-US" altLang="ja-JP"/>
              <a:t>.docx</a:t>
            </a:r>
            <a:r>
              <a:rPr kumimoji="1" lang="ja-JP" altLang="en-US"/>
              <a:t>」はすでにある程度安全</a:t>
            </a:r>
            <a:endParaRPr kumimoji="1" lang="en-US" altLang="ja-JP"/>
          </a:p>
          <a:p>
            <a:r>
              <a:rPr kumimoji="1" lang="en-US" altLang="ja-JP"/>
              <a:t>UTokyo Account</a:t>
            </a:r>
            <a:r>
              <a:rPr kumimoji="1" lang="ja-JP" altLang="en-US"/>
              <a:t>パスワードはインターネットに開いた入口の鍵であることに注意</a:t>
            </a:r>
            <a:r>
              <a:rPr kumimoji="1" lang="en-US" altLang="ja-JP"/>
              <a:t>!</a:t>
            </a:r>
          </a:p>
          <a:p>
            <a:r>
              <a:rPr lang="en-US" altLang="ja-JP"/>
              <a:t>utac</a:t>
            </a:r>
            <a:r>
              <a:rPr lang="ja-JP" altLang="en-US"/>
              <a:t>は以下の</a:t>
            </a:r>
            <a:r>
              <a:rPr lang="en-US" altLang="ja-JP"/>
              <a:t>(a)(b)</a:t>
            </a:r>
            <a:r>
              <a:rPr lang="ja-JP" altLang="en-US"/>
              <a:t>（の弱い方）で守られている</a:t>
            </a:r>
            <a:endParaRPr lang="en-US" altLang="ja-JP"/>
          </a:p>
          <a:p>
            <a:pPr lvl="1"/>
            <a:r>
              <a:rPr lang="en-US" altLang="ja-JP"/>
              <a:t>(a) </a:t>
            </a:r>
            <a:r>
              <a:rPr lang="ja-JP" altLang="en-US"/>
              <a:t>乱数パスワード</a:t>
            </a:r>
            <a:endParaRPr lang="en-US" altLang="ja-JP"/>
          </a:p>
          <a:p>
            <a:pPr lvl="1"/>
            <a:r>
              <a:rPr lang="en-US" altLang="ja-JP"/>
              <a:t>(b) </a:t>
            </a:r>
            <a:r>
              <a:rPr lang="ja-JP" altLang="en-US"/>
              <a:t>端末の物理セキュリティ＋ログインセキュリティ＋ほげ</a:t>
            </a:r>
            <a:r>
              <a:rPr lang="en-US" altLang="ja-JP"/>
              <a:t>.docx</a:t>
            </a:r>
            <a:r>
              <a:rPr lang="ja-JP" altLang="en-US"/>
              <a:t>のパスワード</a:t>
            </a:r>
            <a:endParaRPr lang="en-US" altLang="ja-JP"/>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5101F-2927-4A48-9B91-975B7BA55BB3}"/>
              </a:ext>
            </a:extLst>
          </p:cNvPr>
          <p:cNvSpPr>
            <a:spLocks noGrp="1"/>
          </p:cNvSpPr>
          <p:nvPr>
            <p:ph type="title"/>
          </p:nvPr>
        </p:nvSpPr>
        <p:spPr/>
        <p:txBody>
          <a:bodyPr>
            <a:normAutofit/>
          </a:bodyPr>
          <a:lstStyle/>
          <a:p>
            <a:r>
              <a:rPr kumimoji="1" lang="ja-JP" altLang="en-US"/>
              <a:t>サービス提供の方針</a:t>
            </a:r>
          </a:p>
        </p:txBody>
      </p:sp>
      <p:sp>
        <p:nvSpPr>
          <p:cNvPr id="3" name="コンテンツ プレースホルダー 2">
            <a:extLst>
              <a:ext uri="{FF2B5EF4-FFF2-40B4-BE49-F238E27FC236}">
                <a16:creationId xmlns:a16="http://schemas.microsoft.com/office/drawing/2014/main" id="{87B4B09F-4EFC-483E-A232-5C78EDEE9F3F}"/>
              </a:ext>
            </a:extLst>
          </p:cNvPr>
          <p:cNvSpPr>
            <a:spLocks noGrp="1"/>
          </p:cNvSpPr>
          <p:nvPr>
            <p:ph idx="1"/>
          </p:nvPr>
        </p:nvSpPr>
        <p:spPr>
          <a:xfrm>
            <a:off x="951470" y="1890584"/>
            <a:ext cx="9716530" cy="4135554"/>
          </a:xfrm>
        </p:spPr>
        <p:txBody>
          <a:bodyPr/>
          <a:lstStyle/>
          <a:p>
            <a:r>
              <a:rPr kumimoji="1" lang="ja-JP" altLang="en-US" b="1"/>
              <a:t>集約</a:t>
            </a:r>
            <a:r>
              <a:rPr kumimoji="1" lang="en-US" altLang="ja-JP" b="1"/>
              <a:t>:</a:t>
            </a:r>
            <a:r>
              <a:rPr kumimoji="1" lang="en-US" altLang="ja-JP"/>
              <a:t> </a:t>
            </a:r>
            <a:r>
              <a:rPr kumimoji="1" lang="ja-JP" altLang="en-US"/>
              <a:t>ほとんどのサービスに、</a:t>
            </a:r>
            <a:r>
              <a:rPr kumimoji="1" lang="en-US" altLang="ja-JP">
                <a:solidFill>
                  <a:srgbClr val="F010D5"/>
                </a:solidFill>
              </a:rPr>
              <a:t>UTokyo Account</a:t>
            </a:r>
            <a:r>
              <a:rPr kumimoji="1" lang="ja-JP" altLang="en-US"/>
              <a:t>（以下 </a:t>
            </a:r>
            <a:r>
              <a:rPr kumimoji="1" lang="en-US" altLang="ja-JP">
                <a:solidFill>
                  <a:srgbClr val="F010D5"/>
                </a:solidFill>
              </a:rPr>
              <a:t>utac</a:t>
            </a:r>
            <a:r>
              <a:rPr kumimoji="1" lang="ja-JP" altLang="en-US"/>
              <a:t>）だけで入れるようにする</a:t>
            </a:r>
            <a:endParaRPr lang="en-US" altLang="ja-JP"/>
          </a:p>
          <a:p>
            <a:r>
              <a:rPr lang="ja-JP" altLang="en-US" b="1"/>
              <a:t>どこでも</a:t>
            </a:r>
            <a:r>
              <a:rPr lang="en-US" altLang="ja-JP" b="1"/>
              <a:t>:</a:t>
            </a:r>
            <a:r>
              <a:rPr lang="en-US" altLang="ja-JP"/>
              <a:t> </a:t>
            </a:r>
            <a:r>
              <a:rPr lang="ja-JP" altLang="en-US"/>
              <a:t>在宅等、場所を選ばず仕事を可能にする</a:t>
            </a:r>
            <a:endParaRPr kumimoji="1" lang="ja-JP" altLang="en-US"/>
          </a:p>
        </p:txBody>
      </p:sp>
      <p:sp>
        <p:nvSpPr>
          <p:cNvPr id="4" name="日付プレースホルダー 3">
            <a:extLst>
              <a:ext uri="{FF2B5EF4-FFF2-40B4-BE49-F238E27FC236}">
                <a16:creationId xmlns:a16="http://schemas.microsoft.com/office/drawing/2014/main" id="{2721C498-AA2C-4A0A-9E77-CEDF99385A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77DDCCD-298F-422D-9520-6F05720CE323}"/>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96B65CB-8223-40D2-BB26-C41402D8702C}"/>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10" name="正方形/長方形 4">
            <a:extLst>
              <a:ext uri="{FF2B5EF4-FFF2-40B4-BE49-F238E27FC236}">
                <a16:creationId xmlns:a16="http://schemas.microsoft.com/office/drawing/2014/main" id="{6F770046-5F8F-4B31-A35D-09128570538F}"/>
              </a:ext>
            </a:extLst>
          </p:cNvPr>
          <p:cNvSpPr/>
          <p:nvPr/>
        </p:nvSpPr>
        <p:spPr>
          <a:xfrm>
            <a:off x="1847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a:solidFill>
                  <a:schemeClr val="tx1"/>
                </a:solidFill>
                <a:latin typeface="Meiryo UI" panose="020B0604030504040204" pitchFamily="50" charset="-128"/>
                <a:ea typeface="Meiryo UI" panose="020B0604030504040204" pitchFamily="50" charset="-128"/>
                <a:hlinkClick r:id="rId2"/>
              </a:rPr>
              <a:t>UTokyo Account (utac)</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11" name="正方形/長方形 5">
            <a:extLst>
              <a:ext uri="{FF2B5EF4-FFF2-40B4-BE49-F238E27FC236}">
                <a16:creationId xmlns:a16="http://schemas.microsoft.com/office/drawing/2014/main" id="{0B3B423B-2DE2-471D-9070-EF5C845E666C}"/>
              </a:ext>
            </a:extLst>
          </p:cNvPr>
          <p:cNvSpPr/>
          <p:nvPr/>
        </p:nvSpPr>
        <p:spPr>
          <a:xfrm>
            <a:off x="2063552" y="4058362"/>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2" name="正方形/長方形 6">
            <a:extLst>
              <a:ext uri="{FF2B5EF4-FFF2-40B4-BE49-F238E27FC236}">
                <a16:creationId xmlns:a16="http://schemas.microsoft.com/office/drawing/2014/main" id="{CAF90C73-C011-4A32-BD82-36AEBC2D55B6}"/>
              </a:ext>
            </a:extLst>
          </p:cNvPr>
          <p:cNvSpPr/>
          <p:nvPr/>
        </p:nvSpPr>
        <p:spPr>
          <a:xfrm>
            <a:off x="3126584" y="4058362"/>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3" name="矢印: 上 11">
            <a:extLst>
              <a:ext uri="{FF2B5EF4-FFF2-40B4-BE49-F238E27FC236}">
                <a16:creationId xmlns:a16="http://schemas.microsoft.com/office/drawing/2014/main" id="{556E4A2F-20D3-4046-AF19-36668A9D63A5}"/>
              </a:ext>
            </a:extLst>
          </p:cNvPr>
          <p:cNvSpPr/>
          <p:nvPr/>
        </p:nvSpPr>
        <p:spPr>
          <a:xfrm>
            <a:off x="227957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4" name="矢印: 上 12">
            <a:extLst>
              <a:ext uri="{FF2B5EF4-FFF2-40B4-BE49-F238E27FC236}">
                <a16:creationId xmlns:a16="http://schemas.microsoft.com/office/drawing/2014/main" id="{900D6184-8E25-4A28-8442-29C0750278D9}"/>
              </a:ext>
            </a:extLst>
          </p:cNvPr>
          <p:cNvSpPr/>
          <p:nvPr/>
        </p:nvSpPr>
        <p:spPr>
          <a:xfrm>
            <a:off x="335969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5" name="矢印: 上 13">
            <a:extLst>
              <a:ext uri="{FF2B5EF4-FFF2-40B4-BE49-F238E27FC236}">
                <a16:creationId xmlns:a16="http://schemas.microsoft.com/office/drawing/2014/main" id="{CFA40E64-2DF6-48DD-A312-10B94E010CE7}"/>
              </a:ext>
            </a:extLst>
          </p:cNvPr>
          <p:cNvSpPr/>
          <p:nvPr/>
        </p:nvSpPr>
        <p:spPr>
          <a:xfrm>
            <a:off x="4554742"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6" name="矢印: 上 14">
            <a:extLst>
              <a:ext uri="{FF2B5EF4-FFF2-40B4-BE49-F238E27FC236}">
                <a16:creationId xmlns:a16="http://schemas.microsoft.com/office/drawing/2014/main" id="{FA37E608-44D5-4178-8152-AEA678EC39EA}"/>
              </a:ext>
            </a:extLst>
          </p:cNvPr>
          <p:cNvSpPr/>
          <p:nvPr/>
        </p:nvSpPr>
        <p:spPr>
          <a:xfrm>
            <a:off x="5591944"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7" name="矢印: 上 15">
            <a:extLst>
              <a:ext uri="{FF2B5EF4-FFF2-40B4-BE49-F238E27FC236}">
                <a16:creationId xmlns:a16="http://schemas.microsoft.com/office/drawing/2014/main" id="{F3BD7EFB-9ABF-4506-9F4C-D2C9F9CC261A}"/>
              </a:ext>
            </a:extLst>
          </p:cNvPr>
          <p:cNvSpPr/>
          <p:nvPr/>
        </p:nvSpPr>
        <p:spPr>
          <a:xfrm>
            <a:off x="7495329" y="465834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8" name="正方形/長方形 9">
            <a:extLst>
              <a:ext uri="{FF2B5EF4-FFF2-40B4-BE49-F238E27FC236}">
                <a16:creationId xmlns:a16="http://schemas.microsoft.com/office/drawing/2014/main" id="{550A31D8-059C-4310-BA0E-2C65871F2067}"/>
              </a:ext>
            </a:extLst>
          </p:cNvPr>
          <p:cNvSpPr/>
          <p:nvPr/>
        </p:nvSpPr>
        <p:spPr>
          <a:xfrm>
            <a:off x="7314790" y="4052034"/>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21" name="矢印: 上 34">
            <a:extLst>
              <a:ext uri="{FF2B5EF4-FFF2-40B4-BE49-F238E27FC236}">
                <a16:creationId xmlns:a16="http://schemas.microsoft.com/office/drawing/2014/main" id="{67E56C05-550D-4016-B894-5C6A15EA2034}"/>
              </a:ext>
            </a:extLst>
          </p:cNvPr>
          <p:cNvSpPr/>
          <p:nvPr/>
        </p:nvSpPr>
        <p:spPr>
          <a:xfrm>
            <a:off x="6579777" y="4650460"/>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2" name="正方形/長方形 36">
            <a:extLst>
              <a:ext uri="{FF2B5EF4-FFF2-40B4-BE49-F238E27FC236}">
                <a16:creationId xmlns:a16="http://schemas.microsoft.com/office/drawing/2014/main" id="{B0DA7DBA-A486-438B-BF92-3D3B12A5C547}"/>
              </a:ext>
            </a:extLst>
          </p:cNvPr>
          <p:cNvSpPr/>
          <p:nvPr/>
        </p:nvSpPr>
        <p:spPr>
          <a:xfrm>
            <a:off x="6378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9" name="四角形: 角を丸くする 26">
            <a:extLst>
              <a:ext uri="{FF2B5EF4-FFF2-40B4-BE49-F238E27FC236}">
                <a16:creationId xmlns:a16="http://schemas.microsoft.com/office/drawing/2014/main" id="{9DA1A2EE-DC76-4103-96EF-34574F2BAE09}"/>
              </a:ext>
            </a:extLst>
          </p:cNvPr>
          <p:cNvSpPr/>
          <p:nvPr/>
        </p:nvSpPr>
        <p:spPr>
          <a:xfrm>
            <a:off x="5353908" y="4456953"/>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a:solidFill>
                  <a:schemeClr val="tx1"/>
                </a:solidFill>
                <a:hlinkClick r:id="rId3"/>
              </a:rPr>
              <a:t>有効化</a:t>
            </a:r>
            <a:endParaRPr lang="ja-JP" altLang="en-US" sz="1200">
              <a:solidFill>
                <a:schemeClr val="tx1"/>
              </a:solidFill>
            </a:endParaRPr>
          </a:p>
        </p:txBody>
      </p:sp>
      <p:sp>
        <p:nvSpPr>
          <p:cNvPr id="23" name="矢印: 上 15">
            <a:extLst>
              <a:ext uri="{FF2B5EF4-FFF2-40B4-BE49-F238E27FC236}">
                <a16:creationId xmlns:a16="http://schemas.microsoft.com/office/drawing/2014/main" id="{F653FF81-1761-25E5-71C7-280B5F734E0E}"/>
              </a:ext>
            </a:extLst>
          </p:cNvPr>
          <p:cNvSpPr/>
          <p:nvPr/>
        </p:nvSpPr>
        <p:spPr>
          <a:xfrm>
            <a:off x="9578487" y="4650102"/>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4" name="正方形/長方形 9">
            <a:extLst>
              <a:ext uri="{FF2B5EF4-FFF2-40B4-BE49-F238E27FC236}">
                <a16:creationId xmlns:a16="http://schemas.microsoft.com/office/drawing/2014/main" id="{7D7BB1E9-862B-CF28-9E3D-CEDF73BFCECA}"/>
              </a:ext>
            </a:extLst>
          </p:cNvPr>
          <p:cNvSpPr/>
          <p:nvPr/>
        </p:nvSpPr>
        <p:spPr>
          <a:xfrm>
            <a:off x="9397948" y="4043790"/>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pic>
        <p:nvPicPr>
          <p:cNvPr id="26" name="図 25" descr="ロゴ&#10;&#10;自動的に生成された説明">
            <a:hlinkClick r:id="rId4"/>
            <a:extLst>
              <a:ext uri="{FF2B5EF4-FFF2-40B4-BE49-F238E27FC236}">
                <a16:creationId xmlns:a16="http://schemas.microsoft.com/office/drawing/2014/main" id="{5CFF80F6-3DDD-4CCD-CAE7-80AE87FE9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7902" y="4016354"/>
            <a:ext cx="735736" cy="735736"/>
          </a:xfrm>
          <a:prstGeom prst="rect">
            <a:avLst/>
          </a:prstGeom>
        </p:spPr>
      </p:pic>
      <p:pic>
        <p:nvPicPr>
          <p:cNvPr id="28" name="図 27">
            <a:hlinkClick r:id="rId6"/>
            <a:extLst>
              <a:ext uri="{FF2B5EF4-FFF2-40B4-BE49-F238E27FC236}">
                <a16:creationId xmlns:a16="http://schemas.microsoft.com/office/drawing/2014/main" id="{B21D5784-6056-E839-EFA6-27D655C2DA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4381" y="4217108"/>
            <a:ext cx="903495" cy="170931"/>
          </a:xfrm>
          <a:prstGeom prst="rect">
            <a:avLst/>
          </a:prstGeom>
        </p:spPr>
      </p:pic>
      <p:pic>
        <p:nvPicPr>
          <p:cNvPr id="32" name="図 31" descr="ロゴ, 会社名&#10;&#10;自動的に生成された説明">
            <a:hlinkClick r:id="rId8"/>
            <a:extLst>
              <a:ext uri="{FF2B5EF4-FFF2-40B4-BE49-F238E27FC236}">
                <a16:creationId xmlns:a16="http://schemas.microsoft.com/office/drawing/2014/main" id="{CB1C709B-BD8E-7134-3D0A-1581368FDE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5990" y="4045780"/>
            <a:ext cx="1047922" cy="589005"/>
          </a:xfrm>
          <a:prstGeom prst="rect">
            <a:avLst/>
          </a:prstGeom>
        </p:spPr>
      </p:pic>
      <p:pic>
        <p:nvPicPr>
          <p:cNvPr id="36" name="図 35" descr="ロゴ, 会社名&#10;&#10;自動的に生成された説明">
            <a:hlinkClick r:id="rId10"/>
            <a:extLst>
              <a:ext uri="{FF2B5EF4-FFF2-40B4-BE49-F238E27FC236}">
                <a16:creationId xmlns:a16="http://schemas.microsoft.com/office/drawing/2014/main" id="{4BB7A668-60DB-9C01-A1A2-AB89C87BD4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63740" y="3651073"/>
            <a:ext cx="948284" cy="632189"/>
          </a:xfrm>
          <a:prstGeom prst="rect">
            <a:avLst/>
          </a:prstGeom>
        </p:spPr>
      </p:pic>
      <p:pic>
        <p:nvPicPr>
          <p:cNvPr id="38" name="図 37" descr="挿絵 が含まれている画像&#10;&#10;自動的に生成された説明">
            <a:hlinkClick r:id="rId12"/>
            <a:extLst>
              <a:ext uri="{FF2B5EF4-FFF2-40B4-BE49-F238E27FC236}">
                <a16:creationId xmlns:a16="http://schemas.microsoft.com/office/drawing/2014/main" id="{48D81650-4DAF-5546-307C-ECF04466E4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0694" y="4257402"/>
            <a:ext cx="734426" cy="166915"/>
          </a:xfrm>
          <a:prstGeom prst="rect">
            <a:avLst/>
          </a:prstGeom>
        </p:spPr>
      </p:pic>
      <p:pic>
        <p:nvPicPr>
          <p:cNvPr id="40" name="図 39" descr="挿絵 が含まれている画像&#10;&#10;自動的に生成された説明">
            <a:hlinkClick r:id="rId14"/>
            <a:extLst>
              <a:ext uri="{FF2B5EF4-FFF2-40B4-BE49-F238E27FC236}">
                <a16:creationId xmlns:a16="http://schemas.microsoft.com/office/drawing/2014/main" id="{4E65D1C4-9504-FC2F-0B80-74CA34008E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41325" y="4276872"/>
            <a:ext cx="832486" cy="232252"/>
          </a:xfrm>
          <a:prstGeom prst="rect">
            <a:avLst/>
          </a:prstGeom>
        </p:spPr>
      </p:pic>
      <p:pic>
        <p:nvPicPr>
          <p:cNvPr id="42" name="グラフィックス 41">
            <a:hlinkClick r:id="rId16"/>
            <a:extLst>
              <a:ext uri="{FF2B5EF4-FFF2-40B4-BE49-F238E27FC236}">
                <a16:creationId xmlns:a16="http://schemas.microsoft.com/office/drawing/2014/main" id="{A969DA39-4085-662D-6591-F0B97CAF4DA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91518" y="4315447"/>
            <a:ext cx="759385" cy="192657"/>
          </a:xfrm>
          <a:prstGeom prst="rect">
            <a:avLst/>
          </a:prstGeom>
        </p:spPr>
      </p:pic>
      <p:sp>
        <p:nvSpPr>
          <p:cNvPr id="8" name="四角形: 角を丸くする 7">
            <a:extLst>
              <a:ext uri="{FF2B5EF4-FFF2-40B4-BE49-F238E27FC236}">
                <a16:creationId xmlns:a16="http://schemas.microsoft.com/office/drawing/2014/main" id="{B28D1B78-4160-813E-57D9-F59D7C510073}"/>
              </a:ext>
            </a:extLst>
          </p:cNvPr>
          <p:cNvSpPr/>
          <p:nvPr/>
        </p:nvSpPr>
        <p:spPr>
          <a:xfrm>
            <a:off x="2207568" y="5452294"/>
            <a:ext cx="7920880" cy="522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ym typeface="Symbol" panose="05050102010706020507" pitchFamily="18" charset="2"/>
              </a:rPr>
              <a:t> </a:t>
            </a:r>
            <a:r>
              <a:rPr lang="ja-JP" altLang="en-US"/>
              <a:t>データは「学内アクセスに限定」に頼らず、</a:t>
            </a:r>
            <a:r>
              <a:rPr lang="ja-JP" altLang="en-US" b="1"/>
              <a:t>強力なユーザ認証</a:t>
            </a:r>
            <a:r>
              <a:rPr lang="ja-JP" altLang="en-US"/>
              <a:t>で守る</a:t>
            </a:r>
          </a:p>
        </p:txBody>
      </p:sp>
      <p:pic>
        <p:nvPicPr>
          <p:cNvPr id="20" name="図 19" descr="アイコン&#10;&#10;自動的に生成された説明">
            <a:extLst>
              <a:ext uri="{FF2B5EF4-FFF2-40B4-BE49-F238E27FC236}">
                <a16:creationId xmlns:a16="http://schemas.microsoft.com/office/drawing/2014/main" id="{1576306B-5094-5127-80C4-07D6693028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6241" y="4189754"/>
            <a:ext cx="1050189" cy="420843"/>
          </a:xfrm>
          <a:prstGeom prst="rect">
            <a:avLst/>
          </a:prstGeom>
        </p:spPr>
      </p:pic>
      <p:sp>
        <p:nvSpPr>
          <p:cNvPr id="25" name="矢印: 上 15">
            <a:extLst>
              <a:ext uri="{FF2B5EF4-FFF2-40B4-BE49-F238E27FC236}">
                <a16:creationId xmlns:a16="http://schemas.microsoft.com/office/drawing/2014/main" id="{35C9C96E-4353-220C-B21E-A4AF638D143C}"/>
              </a:ext>
            </a:extLst>
          </p:cNvPr>
          <p:cNvSpPr/>
          <p:nvPr/>
        </p:nvSpPr>
        <p:spPr>
          <a:xfrm>
            <a:off x="8533851" y="465293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pic>
        <p:nvPicPr>
          <p:cNvPr id="29" name="図 28" descr="白い背景に黒い文字が書かれた紙&#10;&#10;中程度の精度で自動的に生成された説明">
            <a:extLst>
              <a:ext uri="{FF2B5EF4-FFF2-40B4-BE49-F238E27FC236}">
                <a16:creationId xmlns:a16="http://schemas.microsoft.com/office/drawing/2014/main" id="{8DFA53D8-836B-0C6A-D4C0-7A970B28F01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99989" y="3875799"/>
            <a:ext cx="336371" cy="365125"/>
          </a:xfrm>
          <a:prstGeom prst="rect">
            <a:avLst/>
          </a:prstGeom>
        </p:spPr>
      </p:pic>
      <p:pic>
        <p:nvPicPr>
          <p:cNvPr id="30" name="図 29" descr="白い背景に黒い文字が書かれた紙&#10;&#10;中程度の精度で自動的に生成された説明">
            <a:extLst>
              <a:ext uri="{FF2B5EF4-FFF2-40B4-BE49-F238E27FC236}">
                <a16:creationId xmlns:a16="http://schemas.microsoft.com/office/drawing/2014/main" id="{6D45BBB9-9AAC-636D-FE3D-4CECE20576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35879" y="3869804"/>
            <a:ext cx="336371" cy="365125"/>
          </a:xfrm>
          <a:prstGeom prst="rect">
            <a:avLst/>
          </a:prstGeom>
        </p:spPr>
      </p:pic>
    </p:spTree>
    <p:extLst>
      <p:ext uri="{BB962C8B-B14F-4D97-AF65-F5344CB8AC3E}">
        <p14:creationId xmlns:p14="http://schemas.microsoft.com/office/powerpoint/2010/main" val="106718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7B369-6662-42F9-BD87-4EEB85B9FB0E}"/>
              </a:ext>
            </a:extLst>
          </p:cNvPr>
          <p:cNvSpPr>
            <a:spLocks noGrp="1"/>
          </p:cNvSpPr>
          <p:nvPr>
            <p:ph type="title"/>
          </p:nvPr>
        </p:nvSpPr>
        <p:spPr/>
        <p:txBody>
          <a:bodyPr>
            <a:normAutofit/>
          </a:bodyPr>
          <a:lstStyle/>
          <a:p>
            <a:r>
              <a:rPr kumimoji="1" lang="ja-JP" altLang="en-US"/>
              <a:t>強力なユーザ認証の基本</a:t>
            </a:r>
          </a:p>
        </p:txBody>
      </p:sp>
      <p:sp>
        <p:nvSpPr>
          <p:cNvPr id="3" name="コンテンツ プレースホルダー 2">
            <a:extLst>
              <a:ext uri="{FF2B5EF4-FFF2-40B4-BE49-F238E27FC236}">
                <a16:creationId xmlns:a16="http://schemas.microsoft.com/office/drawing/2014/main" id="{A6CAC519-D47E-4B5E-8AD5-1A8DDD1A6DFA}"/>
              </a:ext>
            </a:extLst>
          </p:cNvPr>
          <p:cNvSpPr>
            <a:spLocks noGrp="1"/>
          </p:cNvSpPr>
          <p:nvPr>
            <p:ph idx="1"/>
          </p:nvPr>
        </p:nvSpPr>
        <p:spPr>
          <a:xfrm>
            <a:off x="838200" y="2040555"/>
            <a:ext cx="10515600" cy="4136407"/>
          </a:xfrm>
        </p:spPr>
        <p:txBody>
          <a:bodyPr/>
          <a:lstStyle/>
          <a:p>
            <a:r>
              <a:rPr lang="ja-JP" altLang="en-US"/>
              <a:t>ちゃんとした</a:t>
            </a:r>
            <a:r>
              <a:rPr kumimoji="1" lang="ja-JP" altLang="en-US"/>
              <a:t>パスワードを使う</a:t>
            </a:r>
            <a:endParaRPr kumimoji="1" lang="en-US" altLang="ja-JP"/>
          </a:p>
          <a:p>
            <a:r>
              <a:rPr lang="ja-JP" altLang="en-US">
                <a:solidFill>
                  <a:srgbClr val="F010D5"/>
                </a:solidFill>
              </a:rPr>
              <a:t>多要素認証を使う</a:t>
            </a:r>
            <a:endParaRPr kumimoji="1" lang="ja-JP" altLang="en-US">
              <a:solidFill>
                <a:srgbClr val="F010D5"/>
              </a:solidFill>
            </a:endParaRPr>
          </a:p>
        </p:txBody>
      </p:sp>
      <p:sp>
        <p:nvSpPr>
          <p:cNvPr id="4" name="日付プレースホルダー 3">
            <a:extLst>
              <a:ext uri="{FF2B5EF4-FFF2-40B4-BE49-F238E27FC236}">
                <a16:creationId xmlns:a16="http://schemas.microsoft.com/office/drawing/2014/main" id="{1B238A67-AE57-4824-B809-709B5ADFF81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1EE260AF-D96D-4462-A1B1-3A91E5D3001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3E32F2-F465-4800-9C47-1C86AAFB6557}"/>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spTree>
    <p:extLst>
      <p:ext uri="{BB962C8B-B14F-4D97-AF65-F5344CB8AC3E}">
        <p14:creationId xmlns:p14="http://schemas.microsoft.com/office/powerpoint/2010/main" val="271543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F010D5"/>
                </a:solidFill>
              </a:rPr>
              <a:t>2</a:t>
            </a:r>
            <a:r>
              <a:rPr kumimoji="1" lang="ja-JP" altLang="en-US" dirty="0">
                <a:solidFill>
                  <a:srgbClr val="F010D5"/>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電話、スマホ、生体情報、専用デバイス、</a:t>
            </a:r>
            <a:r>
              <a:rPr lang="en-US" altLang="ja-JP" dirty="0"/>
              <a:t>etc.</a:t>
            </a:r>
          </a:p>
          <a:p>
            <a:r>
              <a:rPr kumimoji="1" lang="ja-JP" altLang="en-US" dirty="0"/>
              <a:t>実際問題としては</a:t>
            </a:r>
            <a:r>
              <a:rPr kumimoji="1" lang="ja-JP" altLang="en-US" dirty="0">
                <a:solidFill>
                  <a:srgbClr val="F010D5"/>
                </a:solidFill>
              </a:rPr>
              <a:t>「パスワード＋何か」</a:t>
            </a:r>
            <a:r>
              <a:rPr kumimoji="1" lang="ja-JP" altLang="en-US" dirty="0"/>
              <a:t>を使ってログインする</a:t>
            </a:r>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a:t>なぜ多要素認証</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a:t>多要素にすることでパスワードだけの状態よりも</a:t>
            </a:r>
            <a:r>
              <a:rPr kumimoji="1" lang="ja-JP" altLang="en-US">
                <a:solidFill>
                  <a:srgbClr val="F010D5"/>
                </a:solidFill>
              </a:rPr>
              <a:t>「格段に」</a:t>
            </a:r>
            <a:r>
              <a:rPr kumimoji="1" lang="ja-JP" altLang="en-US"/>
              <a:t>安全になる</a:t>
            </a:r>
            <a:endParaRPr kumimoji="1" lang="en-US" altLang="ja-JP"/>
          </a:p>
          <a:p>
            <a:pPr lvl="1"/>
            <a:r>
              <a:rPr kumimoji="1" lang="ja-JP" altLang="en-US"/>
              <a:t>特に、フィッシング（</a:t>
            </a:r>
            <a:r>
              <a:rPr kumimoji="1" lang="en-US" altLang="ja-JP"/>
              <a:t>※</a:t>
            </a:r>
            <a:r>
              <a:rPr kumimoji="1" lang="ja-JP" altLang="en-US"/>
              <a:t>）に対する防御</a:t>
            </a:r>
            <a:endParaRPr kumimoji="1" lang="en-US" altLang="ja-JP"/>
          </a:p>
          <a:p>
            <a:pPr lvl="1"/>
            <a:r>
              <a:rPr lang="ja-JP" altLang="en-US" sz="1400"/>
              <a:t>（</a:t>
            </a:r>
            <a:r>
              <a:rPr lang="en-US" altLang="ja-JP" sz="1400"/>
              <a:t>※</a:t>
            </a:r>
            <a:r>
              <a:rPr lang="ja-JP" altLang="en-US" sz="1400"/>
              <a:t>）メールに埋め込まれたリンクなどで攻撃者のサイトへ誘導しパスワードを入力させる</a:t>
            </a:r>
            <a:endParaRPr lang="en-US" altLang="ja-JP" sz="1400"/>
          </a:p>
          <a:p>
            <a:r>
              <a:rPr kumimoji="1" lang="ja-JP" altLang="en-US">
                <a:solidFill>
                  <a:srgbClr val="00B050"/>
                </a:solidFill>
              </a:rPr>
              <a:t>バラバラなアカウントを統一</a:t>
            </a:r>
            <a:r>
              <a:rPr lang="ja-JP" altLang="en-US">
                <a:solidFill>
                  <a:srgbClr val="00B050"/>
                </a:solidFill>
              </a:rPr>
              <a:t>（</a:t>
            </a:r>
            <a:r>
              <a:rPr lang="en-US" altLang="ja-JP">
                <a:solidFill>
                  <a:srgbClr val="00B050"/>
                </a:solidFill>
              </a:rPr>
              <a:t>SSO</a:t>
            </a:r>
            <a:r>
              <a:rPr lang="ja-JP" altLang="en-US">
                <a:solidFill>
                  <a:srgbClr val="00B050"/>
                </a:solidFill>
              </a:rPr>
              <a:t>）</a:t>
            </a:r>
            <a:br>
              <a:rPr lang="en-US" altLang="ja-JP">
                <a:solidFill>
                  <a:srgbClr val="00B050"/>
                </a:solidFill>
              </a:rPr>
            </a:br>
            <a:r>
              <a:rPr lang="ja-JP" altLang="en-US">
                <a:solidFill>
                  <a:srgbClr val="00B050"/>
                </a:solidFill>
              </a:rPr>
              <a:t>＋それを強固に守る </a:t>
            </a:r>
            <a:br>
              <a:rPr lang="en-US" altLang="ja-JP">
                <a:solidFill>
                  <a:srgbClr val="00B050"/>
                </a:solidFill>
              </a:rPr>
            </a:br>
            <a:r>
              <a:rPr lang="ja-JP" altLang="en-US">
                <a:solidFill>
                  <a:srgbClr val="00B050"/>
                </a:solidFill>
                <a:sym typeface="Symbol" panose="05050102010706020507" pitchFamily="18" charset="2"/>
              </a:rPr>
              <a:t> </a:t>
            </a:r>
            <a:r>
              <a:rPr lang="ja-JP" altLang="en-US">
                <a:solidFill>
                  <a:srgbClr val="00B050"/>
                </a:solidFill>
              </a:rPr>
              <a:t>安全性と利便性を両立</a:t>
            </a:r>
            <a:endParaRPr lang="en-US" altLang="ja-JP">
              <a:solidFill>
                <a:srgbClr val="00B05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a:t>面倒くさくないですか</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a:t>方法によって違いますがスマホの認証アプリ</a:t>
            </a:r>
            <a:r>
              <a:rPr kumimoji="1" lang="en-US" altLang="ja-JP"/>
              <a:t>Microsoft Authenticator</a:t>
            </a:r>
            <a:r>
              <a:rPr kumimoji="1" lang="ja-JP" altLang="en-US"/>
              <a:t>を用いた方法は</a:t>
            </a:r>
            <a:r>
              <a:rPr lang="ja-JP" altLang="en-US"/>
              <a:t>そこそこ</a:t>
            </a:r>
            <a:r>
              <a:rPr kumimoji="1" lang="ja-JP" altLang="en-US"/>
              <a:t>楽</a:t>
            </a:r>
            <a:endParaRPr kumimoji="1" lang="en-US" altLang="ja-JP"/>
          </a:p>
          <a:p>
            <a:pPr lvl="1"/>
            <a:r>
              <a:rPr lang="en-US" altLang="ja-JP">
                <a:hlinkClick r:id="rId4"/>
              </a:rPr>
              <a:t>Android</a:t>
            </a:r>
            <a:r>
              <a:rPr lang="ja-JP" altLang="en-US"/>
              <a:t>（</a:t>
            </a:r>
            <a:r>
              <a:rPr lang="en-US" altLang="ja-JP"/>
              <a:t>Google Play Store</a:t>
            </a:r>
            <a:r>
              <a:rPr lang="ja-JP" altLang="en-US"/>
              <a:t>）</a:t>
            </a:r>
            <a:endParaRPr lang="en-US" altLang="ja-JP"/>
          </a:p>
          <a:p>
            <a:pPr lvl="1"/>
            <a:r>
              <a:rPr lang="en-US" altLang="ja-JP">
                <a:hlinkClick r:id="rId5"/>
              </a:rPr>
              <a:t>iOS</a:t>
            </a:r>
            <a:r>
              <a:rPr lang="ja-JP" altLang="en-US"/>
              <a:t>（</a:t>
            </a:r>
            <a:r>
              <a:rPr lang="en-US" altLang="ja-JP"/>
              <a:t>App Store</a:t>
            </a:r>
            <a:r>
              <a:rPr lang="ja-JP" altLang="en-US"/>
              <a:t>）</a:t>
            </a:r>
            <a:endParaRPr kumimoji="1" lang="en-US" altLang="ja-JP"/>
          </a:p>
          <a:p>
            <a:r>
              <a:rPr lang="ja-JP" altLang="en-US"/>
              <a:t>スマホを常に持ち歩いている人なら</a:t>
            </a:r>
            <a:r>
              <a:rPr lang="ja-JP" altLang="en-US">
                <a:sym typeface="Symbol" panose="05050102010706020507" pitchFamily="18" charset="2"/>
              </a:rPr>
              <a:t></a:t>
            </a:r>
            <a:r>
              <a:rPr lang="ja-JP" altLang="en-US">
                <a:solidFill>
                  <a:srgbClr val="F010D5"/>
                </a:solidFill>
              </a:rPr>
              <a:t>スマホを開く</a:t>
            </a:r>
            <a:r>
              <a:rPr lang="en-US" altLang="ja-JP">
                <a:solidFill>
                  <a:srgbClr val="F010D5"/>
                </a:solidFill>
              </a:rPr>
              <a:t>+ α</a:t>
            </a:r>
            <a:r>
              <a:rPr lang="ja-JP" altLang="en-US">
                <a:solidFill>
                  <a:srgbClr val="F010D5"/>
                </a:solidFill>
              </a:rPr>
              <a:t>程度の手間</a:t>
            </a:r>
            <a:endParaRPr lang="en-US" altLang="ja-JP">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981200" y="274638"/>
            <a:ext cx="9372600" cy="1143000"/>
          </a:xfrm>
        </p:spPr>
        <p:txBody>
          <a:bodyPr>
            <a:normAutofit fontScale="90000"/>
          </a:bodyPr>
          <a:lstStyle/>
          <a:p>
            <a:r>
              <a:rPr kumimoji="1" lang="ja-JP" altLang="en-US" dirty="0"/>
              <a:t>多要素認証の利用イメージ色々（</a:t>
            </a:r>
            <a:r>
              <a:rPr kumimoji="1" lang="en-US" altLang="ja-JP" dirty="0" err="1"/>
              <a:t>utac</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fontScale="92500"/>
          </a:bodyPr>
          <a:lstStyle/>
          <a:p>
            <a:r>
              <a:rPr lang="en-US" altLang="ja-JP">
                <a:hlinkClick r:id="rId2"/>
              </a:rPr>
              <a:t>Microsoft Authenticator</a:t>
            </a:r>
            <a:r>
              <a:rPr lang="ja-JP" altLang="en-US"/>
              <a:t>（携帯を開けて</a:t>
            </a:r>
            <a:r>
              <a:rPr lang="en-US" altLang="ja-JP"/>
              <a:t>2</a:t>
            </a:r>
            <a:r>
              <a:rPr lang="ja-JP" altLang="en-US"/>
              <a:t>桁の数字を入力 </a:t>
            </a:r>
            <a:r>
              <a:rPr lang="ja-JP" altLang="en-US" sz="3000">
                <a:solidFill>
                  <a:srgbClr val="F010D5"/>
                </a:solidFill>
              </a:rPr>
              <a:t>推奨</a:t>
            </a:r>
            <a:r>
              <a:rPr lang="en-US" altLang="ja-JP" sz="2200"/>
              <a:t> </a:t>
            </a:r>
            <a:r>
              <a:rPr lang="ja-JP" altLang="en-US"/>
              <a:t>）</a:t>
            </a:r>
            <a:endParaRPr kumimoji="1" lang="en-US" altLang="ja-JP">
              <a:hlinkClick r:id="rId3"/>
            </a:endParaRPr>
          </a:p>
          <a:p>
            <a:r>
              <a:rPr kumimoji="1" lang="ja-JP" altLang="en-US">
                <a:hlinkClick r:id="rId4"/>
              </a:rPr>
              <a:t>携帯のショートメッセージサービス（</a:t>
            </a:r>
            <a:r>
              <a:rPr kumimoji="1" lang="en-US" altLang="ja-JP">
                <a:hlinkClick r:id="rId4"/>
              </a:rPr>
              <a:t>SMS</a:t>
            </a:r>
            <a:r>
              <a:rPr kumimoji="1" lang="ja-JP" altLang="en-US">
                <a:hlinkClick r:id="rId4"/>
              </a:rPr>
              <a:t>）</a:t>
            </a:r>
            <a:r>
              <a:rPr kumimoji="1" lang="ja-JP" altLang="en-US"/>
              <a:t>（</a:t>
            </a:r>
            <a:r>
              <a:rPr lang="ja-JP" altLang="en-US"/>
              <a:t>携帯に</a:t>
            </a:r>
            <a:r>
              <a:rPr kumimoji="1" lang="ja-JP" altLang="en-US"/>
              <a:t>テキストで飛んでくる</a:t>
            </a:r>
            <a:r>
              <a:rPr kumimoji="1" lang="en-US" altLang="ja-JP"/>
              <a:t>6</a:t>
            </a:r>
            <a:r>
              <a:rPr kumimoji="1" lang="ja-JP" altLang="en-US"/>
              <a:t>桁の数字）</a:t>
            </a:r>
            <a:endParaRPr kumimoji="1" lang="en-US" altLang="ja-JP"/>
          </a:p>
          <a:p>
            <a:r>
              <a:rPr lang="ja-JP" altLang="en-US"/>
              <a:t>音声電話（スマホがなければ意外とおススメ</a:t>
            </a:r>
            <a:r>
              <a:rPr lang="en-US" altLang="ja-JP"/>
              <a:t>? </a:t>
            </a:r>
            <a:r>
              <a:rPr lang="ja-JP" altLang="en-US"/>
              <a:t>電話に出て</a:t>
            </a:r>
            <a:r>
              <a:rPr lang="en-US" altLang="ja-JP"/>
              <a:t>#</a:t>
            </a:r>
            <a:r>
              <a:rPr lang="ja-JP" altLang="en-US"/>
              <a:t>キーを押すだけ）</a:t>
            </a:r>
            <a:endParaRPr lang="en-US" altLang="ja-JP"/>
          </a:p>
          <a:p>
            <a:pPr lvl="1"/>
            <a:r>
              <a:rPr kumimoji="1" lang="ja-JP" altLang="en-US">
                <a:hlinkClick r:id="rId3"/>
              </a:rPr>
              <a:t>携帯</a:t>
            </a:r>
            <a:endParaRPr kumimoji="1" lang="en-US" altLang="ja-JP"/>
          </a:p>
          <a:p>
            <a:pPr lvl="1"/>
            <a:r>
              <a:rPr lang="ja-JP" altLang="en-US">
                <a:hlinkClick r:id="rId5"/>
              </a:rPr>
              <a:t>いえでん</a:t>
            </a:r>
            <a:endParaRPr lang="en-US" altLang="ja-JP"/>
          </a:p>
          <a:p>
            <a:r>
              <a:rPr lang="en-US" altLang="ja-JP">
                <a:hlinkClick r:id="rId6"/>
              </a:rPr>
              <a:t>Google</a:t>
            </a:r>
            <a:r>
              <a:rPr lang="ja-JP" altLang="en-US">
                <a:hlinkClick r:id="rId6"/>
              </a:rPr>
              <a:t>認証システム</a:t>
            </a:r>
            <a:endParaRPr lang="en-US" altLang="ja-JP"/>
          </a:p>
          <a:p>
            <a:pPr lvl="1"/>
            <a:r>
              <a:rPr lang="en-US" altLang="ja-JP"/>
              <a:t>Microsoft Authenticator</a:t>
            </a:r>
            <a:r>
              <a:rPr lang="ja-JP" altLang="en-US"/>
              <a:t>と似てますが、</a:t>
            </a:r>
            <a:r>
              <a:rPr lang="en-US" altLang="ja-JP"/>
              <a:t>UTokyo Account</a:t>
            </a:r>
            <a:r>
              <a:rPr lang="ja-JP" altLang="en-US"/>
              <a:t>で使うには不便（</a:t>
            </a:r>
            <a:r>
              <a:rPr lang="en-US" altLang="ja-JP"/>
              <a:t>6</a:t>
            </a:r>
            <a:r>
              <a:rPr lang="ja-JP" altLang="en-US"/>
              <a:t>桁数字入力が必要）</a:t>
            </a:r>
            <a:endParaRPr lang="en-US" altLang="ja-JP"/>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video>
              <p:cMediaNode vol="80000">
                <p:cTn id="4" fill="hold" display="0">
                  <p:stCondLst>
                    <p:cond delay="indefinite"/>
                  </p:stCondLst>
                </p:cTn>
                <p:tgtEl>
                  <p:spTgt spid="10"/>
                </p:tgtEl>
              </p:cMediaNode>
            </p:video>
            <p:video>
              <p:cMediaNode vol="80000">
                <p:cTn id="5" fill="hold" display="0">
                  <p:stCondLst>
                    <p:cond delay="indefinite"/>
                  </p:stCondLst>
                </p:cTn>
                <p:tgtEl>
                  <p:spTgt spid="11"/>
                </p:tgtEl>
              </p:cMediaNode>
            </p:video>
          </p:childTnLst>
        </p:cTn>
      </p:par>
    </p:tnLst>
  </p:timing>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TotalTime>
  <Words>2278</Words>
  <Application>Microsoft Office PowerPoint</Application>
  <PresentationFormat>ワイド画面</PresentationFormat>
  <Paragraphs>277</Paragraphs>
  <Slides>28</Slides>
  <Notes>2</Notes>
  <HiddenSlides>0</HiddenSlides>
  <MMClips>5</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Meiryo UI</vt:lpstr>
      <vt:lpstr>UD デジタル 教科書体 N-B</vt:lpstr>
      <vt:lpstr>游ゴシック</vt:lpstr>
      <vt:lpstr>Arial</vt:lpstr>
      <vt:lpstr>Calibri</vt:lpstr>
      <vt:lpstr>Symbol</vt:lpstr>
      <vt:lpstr>Office テーマ</vt:lpstr>
      <vt:lpstr>セキュリティと多要素認証</vt:lpstr>
      <vt:lpstr>絶対に漏らせないデータがそこにはある</vt:lpstr>
      <vt:lpstr>サービス提供の方針</vt:lpstr>
      <vt:lpstr>強力なユーザ認証の基本</vt:lpstr>
      <vt:lpstr>多要素認証とは</vt:lpstr>
      <vt:lpstr>なぜ多要素認証?</vt:lpstr>
      <vt:lpstr>面倒くさくないですか?</vt:lpstr>
      <vt:lpstr>多要素認証の利用イメージ色々（utac）</vt:lpstr>
      <vt:lpstr>PowerPoint プレゼンテーション</vt:lpstr>
      <vt:lpstr>本学の多要素認証利用率100%を目指しています</vt:lpstr>
      <vt:lpstr>お願い</vt:lpstr>
      <vt:lpstr>Googleも多要素（2段階）認証！</vt:lpstr>
      <vt:lpstr>Googleの2段階認証が推奨されるなるほどな理由</vt:lpstr>
      <vt:lpstr>設定方法説明ページ・動画</vt:lpstr>
      <vt:lpstr>（ついでにではありませんが） 必須 情報セキュリティ教育</vt:lpstr>
      <vt:lpstr>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7</cp:revision>
  <dcterms:created xsi:type="dcterms:W3CDTF">2023-09-08T13:50:19Z</dcterms:created>
  <dcterms:modified xsi:type="dcterms:W3CDTF">2023-09-14T02:50:29Z</dcterms:modified>
</cp:coreProperties>
</file>